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1" r:id="rId1"/>
  </p:sldMasterIdLst>
  <p:notesMasterIdLst>
    <p:notesMasterId r:id="rId15"/>
  </p:notesMasterIdLst>
  <p:sldIdLst>
    <p:sldId id="256" r:id="rId2"/>
    <p:sldId id="298" r:id="rId3"/>
    <p:sldId id="304" r:id="rId4"/>
    <p:sldId id="305" r:id="rId5"/>
    <p:sldId id="306" r:id="rId6"/>
    <p:sldId id="300" r:id="rId7"/>
    <p:sldId id="307" r:id="rId8"/>
    <p:sldId id="308" r:id="rId9"/>
    <p:sldId id="302" r:id="rId10"/>
    <p:sldId id="310" r:id="rId11"/>
    <p:sldId id="309" r:id="rId12"/>
    <p:sldId id="258" r:id="rId13"/>
    <p:sldId id="303" r:id="rId1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3970B-FFDC-CA43-B661-64002C3AA3AF}" v="126" dt="2022-12-20T12:21:37.7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2"/>
    <p:restoredTop sz="68800" autoAdjust="0"/>
  </p:normalViewPr>
  <p:slideViewPr>
    <p:cSldViewPr snapToGrid="0" snapToObjects="1">
      <p:cViewPr varScale="1">
        <p:scale>
          <a:sx n="56" d="100"/>
          <a:sy n="56" d="100"/>
        </p:scale>
        <p:origin x="208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2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hape 3">
            <a:extLst>
              <a:ext uri="{FF2B5EF4-FFF2-40B4-BE49-F238E27FC236}">
                <a16:creationId xmlns="" xmlns:a16="http://schemas.microsoft.com/office/drawing/2014/main" id="{D41C71F3-00B0-4D50-CF2E-D5D5220D37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4572000 w 120000"/>
              <a:gd name="T3" fmla="*/ 0 h 120000"/>
              <a:gd name="T4" fmla="*/ 4572000 w 120000"/>
              <a:gd name="T5" fmla="*/ 3429000 h 120000"/>
              <a:gd name="T6" fmla="*/ 0 w 120000"/>
              <a:gd name="T7" fmla="*/ 3429000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>
            <a:extLst>
              <a:ext uri="{FF2B5EF4-FFF2-40B4-BE49-F238E27FC236}">
                <a16:creationId xmlns="" xmlns:a16="http://schemas.microsoft.com/office/drawing/2014/main" id="{AAA5FAC7-FE37-D255-8A56-1A9A668434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479323396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548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64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94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06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665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59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859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77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78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924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94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5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30B5E0C-15C9-9BF8-82B6-51375E913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07D94-8181-FA47-8815-A4E2FD121091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1A2DF8-BEA4-7056-C799-488413E1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BAD4A5-8ADE-7628-47DA-410EBB90C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E288-E55D-D743-B473-F1B7F0FEBE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09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0C4FD1-B964-3D34-6D3D-C3DE49C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A7D37-14AB-894C-BD8F-F6F6CFA77620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7F565BF-7091-F921-C76B-45A03475A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21C462-DDEE-EEE3-834C-0B77B9BC9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81CAD5-7525-954B-9CFA-0F80CEB16D4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554765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E785DF3-AEF5-E64B-26C3-94B327B6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287D-3E82-3149-8BAB-FA9662642B66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B3F9F6E-33CB-4B8D-FBAD-841C6A66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2E77B7-5E68-52C8-6A0B-0A4D40697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5A109-4491-3A4E-81E6-1974477617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756741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E672D7-AB51-BA2C-682E-E644DB415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1ABBE-21D3-474D-81D2-9F18753D58BD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2D826D-EE04-1B46-C593-E5BD7F8E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9B33DF-3426-6478-6E4C-2FFDC222F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FE55B-E959-2842-ABE2-CB62AFA5F5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42371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657C4C6-B06D-8EF8-200D-B421890FF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250F2-5897-424A-A3D4-BDC6AA60E3D6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EE60C0-09A4-94C4-9821-BE864E2A7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3C42AC-FFE1-969D-C43F-7976AEEE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D34CA8-F53B-0B44-AA30-96F8EED194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897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096B2649-66FC-D8F3-158F-157A50907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A3D2E-D341-B643-B4C8-B6B91873195E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C2D18116-5EAE-7EF4-7653-B5A22B26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2A87B1B2-8598-BD6D-47CC-5BE123B1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0304E-B575-6B42-A620-D977344A70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27904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F0281CC6-1CFC-6AE4-8473-64E101346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F91FC-8180-7C4D-A709-5955E34E3BF6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792BC458-DE77-3254-F2C5-B7E4E80F1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F9B8E092-882C-B2EA-D62D-C2E92EC1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CF339-03D0-964B-9AEB-E94BBAD4A6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748366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917D361D-3850-F852-62A4-89D8FC265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C0A4-50F3-1942-83F9-1F506E069AA2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FCAC53CB-F3F3-BF23-622B-B391BEA25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2AFA870E-057D-B044-DB89-328FA204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3AA2F1-F4CC-AD48-92D1-3C22D8B401F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967088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01DCDB2-FC38-A816-FDA2-AB41E9BE6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6C62-CBA8-CD41-8130-1F365C455EB8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FC73A505-3556-4DF3-70F8-5DC4CA9E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E021F4E7-03F1-ACD4-6FB9-C8716FDF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1DC72-60D2-8E41-81A0-15AEA50D488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96035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8032DC5-A866-4E5A-8561-5DF560BF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E0CA2-C401-8749-8669-0DCE30856445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9DE2CF16-5113-0EE7-935F-9E722C81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57B3B0EC-5F83-96A4-539B-FC0BF839D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F995A-D098-B047-B6E8-BB420A4819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9840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D6F38F5-922F-CB34-72BE-7041457E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A2A77-D386-ED47-AFD5-8538CC2C4071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F5BD951-3E89-585C-F6E7-5DA2D7B2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4E807005-46E8-CF04-29DF-67D2EE1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25C4C-F5DA-2949-92E5-93103FC2E9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01544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DD486B5B-2B5B-CDDA-F11D-BFA21ED74E7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F4E1A02F-8976-0592-1347-51C0C306B37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1E193E-3085-D323-E23A-9781CE9A5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EA6FEF-56B4-7D47-BFE3-FD79C437808F}" type="datetimeFigureOut">
              <a:rPr lang="en-GB"/>
              <a:pPr>
                <a:defRPr/>
              </a:pPr>
              <a:t>15/03/2024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E55CC4-E212-5BE0-ECB2-E2D8193BE3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01FA27-5691-9996-A41C-3E0693FA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21B6F0A5-B009-354D-AF9C-73D803B8321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7">
            <a:extLst>
              <a:ext uri="{FF2B5EF4-FFF2-40B4-BE49-F238E27FC236}">
                <a16:creationId xmlns="" xmlns:a16="http://schemas.microsoft.com/office/drawing/2014/main" id="{D5604528-182A-7D2C-9933-E4AB3C349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832" y="3093685"/>
            <a:ext cx="5553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4000" b="1" dirty="0">
                <a:solidFill>
                  <a:srgbClr val="6D102F"/>
                </a:solidFill>
              </a:rPr>
              <a:t>Module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6.6</a:t>
            </a:r>
          </a:p>
          <a:p>
            <a:pPr eaLnBrk="1" hangingPunct="1"/>
            <a:r>
              <a:rPr lang="en-GB" altLang="en-US" sz="4000" b="1" smtClean="0">
                <a:solidFill>
                  <a:srgbClr val="6D102F"/>
                </a:solidFill>
              </a:rPr>
              <a:t>Elbow </a:t>
            </a:r>
            <a:r>
              <a:rPr lang="en-GB" altLang="en-US" sz="4000" b="1" dirty="0" smtClean="0">
                <a:solidFill>
                  <a:srgbClr val="6D102F"/>
                </a:solidFill>
              </a:rPr>
              <a:t>fractures</a:t>
            </a:r>
          </a:p>
          <a:p>
            <a:pPr eaLnBrk="1" hangingPunct="1"/>
            <a:endParaRPr lang="en-GB" altLang="en-US" sz="4000" b="1" dirty="0">
              <a:solidFill>
                <a:srgbClr val="6D102F"/>
              </a:solidFill>
            </a:endParaRPr>
          </a:p>
        </p:txBody>
      </p:sp>
      <p:pic>
        <p:nvPicPr>
          <p:cNvPr id="3075" name="Picture 8">
            <a:extLst>
              <a:ext uri="{FF2B5EF4-FFF2-40B4-BE49-F238E27FC236}">
                <a16:creationId xmlns="" xmlns:a16="http://schemas.microsoft.com/office/drawing/2014/main" id="{FAE725AA-E831-A73D-4C7C-2FCD357F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9">
            <a:extLst>
              <a:ext uri="{FF2B5EF4-FFF2-40B4-BE49-F238E27FC236}">
                <a16:creationId xmlns="" xmlns:a16="http://schemas.microsoft.com/office/drawing/2014/main" id="{0DACD0F8-83AA-4144-8FFE-B738A2B2A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5188058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 smtClean="0">
                <a:solidFill>
                  <a:srgbClr val="575958"/>
                </a:solidFill>
              </a:rPr>
              <a:t>Case based discussions</a:t>
            </a:r>
            <a:endParaRPr lang="en-GB" altLang="en-US" sz="2000" b="1" dirty="0">
              <a:solidFill>
                <a:srgbClr val="575958"/>
              </a:solidFill>
            </a:endParaRPr>
          </a:p>
        </p:txBody>
      </p:sp>
      <p:pic>
        <p:nvPicPr>
          <p:cNvPr id="3077" name="Picture 10">
            <a:extLst>
              <a:ext uri="{FF2B5EF4-FFF2-40B4-BE49-F238E27FC236}">
                <a16:creationId xmlns="" xmlns:a16="http://schemas.microsoft.com/office/drawing/2014/main" id="{7293A9D5-F4AD-5CFA-C27D-9D91E3F63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907" y="2800324"/>
            <a:ext cx="4427537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7">
            <a:extLst>
              <a:ext uri="{FF2B5EF4-FFF2-40B4-BE49-F238E27FC236}">
                <a16:creationId xmlns="" xmlns:a16="http://schemas.microsoft.com/office/drawing/2014/main" id="{1159C9F3-5EA2-57DE-8598-26CE29C06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956" y="685800"/>
            <a:ext cx="468400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4000" b="1" dirty="0">
                <a:solidFill>
                  <a:srgbClr val="6D102F"/>
                </a:solidFill>
              </a:rPr>
              <a:t>Global Hand Teaching Programme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1893094"/>
            <a:ext cx="4635500" cy="39243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3775" y="1443833"/>
            <a:ext cx="5181600" cy="4351338"/>
          </a:xfrm>
        </p:spPr>
        <p:txBody>
          <a:bodyPr/>
          <a:lstStyle/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What is the biomechanics of the coronoid in terms of elbow function?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What are the classification systems used in coronoid fractures?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What are the treatment options used in these fractures?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970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1893094"/>
            <a:ext cx="4635500" cy="39243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3775" y="1443833"/>
            <a:ext cx="5181600" cy="4351338"/>
          </a:xfrm>
        </p:spPr>
        <p:txBody>
          <a:bodyPr/>
          <a:lstStyle/>
          <a:p>
            <a:r>
              <a:rPr lang="en-US" dirty="0" smtClean="0"/>
              <a:t>What is the terrible triad of elbow?</a:t>
            </a:r>
          </a:p>
          <a:p>
            <a:endParaRPr lang="en-US" dirty="0" smtClean="0"/>
          </a:p>
          <a:p>
            <a:r>
              <a:rPr lang="en-US" dirty="0" smtClean="0"/>
              <a:t>Why are these injuries difficult to treat? What complications could ensue following these injuries?</a:t>
            </a:r>
          </a:p>
        </p:txBody>
      </p:sp>
    </p:spTree>
    <p:extLst>
      <p:ext uri="{BB962C8B-B14F-4D97-AF65-F5344CB8AC3E}">
        <p14:creationId xmlns:p14="http://schemas.microsoft.com/office/powerpoint/2010/main" val="780422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4">
            <a:extLst>
              <a:ext uri="{FF2B5EF4-FFF2-40B4-BE49-F238E27FC236}">
                <a16:creationId xmlns="" xmlns:a16="http://schemas.microsoft.com/office/drawing/2014/main" id="{A9F4C774-0FD2-C226-4724-608B82689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038" y="3165475"/>
            <a:ext cx="7767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000" b="1" dirty="0">
                <a:solidFill>
                  <a:srgbClr val="6D102F"/>
                </a:solidFill>
              </a:rPr>
              <a:t>Questions?</a:t>
            </a:r>
          </a:p>
        </p:txBody>
      </p:sp>
      <p:pic>
        <p:nvPicPr>
          <p:cNvPr id="7172" name="Picture 6">
            <a:extLst>
              <a:ext uri="{FF2B5EF4-FFF2-40B4-BE49-F238E27FC236}">
                <a16:creationId xmlns="" xmlns:a16="http://schemas.microsoft.com/office/drawing/2014/main" id="{3A3E2182-B6DF-553F-E08F-51924667A3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61"/>
          <a:stretch>
            <a:fillRect/>
          </a:stretch>
        </p:blipFill>
        <p:spPr bwMode="auto">
          <a:xfrm>
            <a:off x="757238" y="4784725"/>
            <a:ext cx="884872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and question - Church Of Christ At Gold Hill Road | Church | Religion">
            <a:extLst>
              <a:ext uri="{FF2B5EF4-FFF2-40B4-BE49-F238E27FC236}">
                <a16:creationId xmlns="" xmlns:a16="http://schemas.microsoft.com/office/drawing/2014/main" id="{520B1E0C-A7BC-D57B-57BD-2921463CD2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8" t="3935" b="3935"/>
          <a:stretch/>
        </p:blipFill>
        <p:spPr bwMode="auto">
          <a:xfrm>
            <a:off x="6152728" y="685799"/>
            <a:ext cx="6039272" cy="430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="" xmlns:a16="http://schemas.microsoft.com/office/drawing/2014/main" id="{DEDEA00F-1FCC-3B12-1DD8-8D0EC321C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685800"/>
            <a:ext cx="235902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0">
            <a:extLst>
              <a:ext uri="{FF2B5EF4-FFF2-40B4-BE49-F238E27FC236}">
                <a16:creationId xmlns="" xmlns:a16="http://schemas.microsoft.com/office/drawing/2014/main" id="{581FCF1F-CE34-6A28-706E-21921DB0D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00" y="1554708"/>
            <a:ext cx="103909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 eaLnBrk="1" hangingPunct="1"/>
            <a:r>
              <a:rPr lang="en-GB" altLang="en-US" sz="2000" dirty="0">
                <a:solidFill>
                  <a:srgbClr val="575958"/>
                </a:solidFill>
              </a:rPr>
              <a:t>Teaching feedback link </a:t>
            </a:r>
            <a:r>
              <a:rPr lang="en-GB" altLang="en-US" sz="2000" dirty="0" smtClean="0">
                <a:solidFill>
                  <a:srgbClr val="575958"/>
                </a:solidFill>
              </a:rPr>
              <a:t>M6.6</a:t>
            </a:r>
            <a:endParaRPr lang="en-GB" altLang="en-US" sz="2400" dirty="0">
              <a:solidFill>
                <a:srgbClr val="575958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2224" y="2093938"/>
            <a:ext cx="2851301" cy="2851301"/>
          </a:xfrm>
          <a:prstGeom prst="rect">
            <a:avLst/>
          </a:prstGeom>
        </p:spPr>
      </p:pic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4212424" y="5205984"/>
          <a:ext cx="3390900" cy="2000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900"/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 https://</a:t>
                      </a:r>
                      <a:r>
                        <a:rPr lang="en-US" sz="1100" u="none" strike="noStrike" dirty="0" err="1">
                          <a:effectLst/>
                        </a:rPr>
                        <a:t>s.surveyplanet.com</a:t>
                      </a:r>
                      <a:r>
                        <a:rPr lang="en-US" sz="1100" u="none" strike="noStrike" dirty="0">
                          <a:effectLst/>
                        </a:rPr>
                        <a:t>/fjo1nxgq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200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30 year old man presents with a fall onto an outstretched hand. He presented with swelling to his elbow and bruising along his forearm.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8275" y="2244727"/>
            <a:ext cx="236220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75" y="1283494"/>
            <a:ext cx="2438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ligaments can be injured in radial head fractures?</a:t>
            </a:r>
          </a:p>
          <a:p>
            <a:endParaRPr lang="en-US" dirty="0"/>
          </a:p>
          <a:p>
            <a:r>
              <a:rPr lang="en-US" dirty="0" smtClean="0"/>
              <a:t>What is the classification system used in radial head fractures?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75" y="2244727"/>
            <a:ext cx="2362200" cy="3403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75" y="1283494"/>
            <a:ext cx="2438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2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ligaments can be injured in radial head fractures?</a:t>
            </a:r>
          </a:p>
          <a:p>
            <a:endParaRPr lang="en-US" dirty="0"/>
          </a:p>
          <a:p>
            <a:r>
              <a:rPr lang="en-US" dirty="0" smtClean="0"/>
              <a:t>What is the classification system used in radial head fractures?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75" y="2244727"/>
            <a:ext cx="2362200" cy="3403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75" y="1283494"/>
            <a:ext cx="2438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6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When can radial head fractures be managed non-operatively?</a:t>
            </a:r>
          </a:p>
          <a:p>
            <a:endParaRPr lang="en-US" dirty="0"/>
          </a:p>
          <a:p>
            <a:r>
              <a:rPr lang="en-US" dirty="0" smtClean="0"/>
              <a:t>What types of surgical treatment options can be used in managing radial head fractures?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75" y="2244727"/>
            <a:ext cx="2362200" cy="3403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75" y="1283494"/>
            <a:ext cx="24384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71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28" y="1513367"/>
            <a:ext cx="4105035" cy="43513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8698" y="1531939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60 year old lady presents following a fall onto an outstretched hand. She is unable to extend her elbow.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62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28" y="1513367"/>
            <a:ext cx="4105035" cy="43513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8698" y="1531939"/>
            <a:ext cx="5181600" cy="4351338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What classification systems are used in olecranon fractures?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Discuss the anatomy of the elbow joint and the structures that insert into this area.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23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</a:t>
            </a:r>
            <a:r>
              <a:rPr lang="en-GB" altLang="en-US" sz="3200" b="1" dirty="0" smtClean="0">
                <a:solidFill>
                  <a:srgbClr val="6D102F"/>
                </a:solidFill>
              </a:rPr>
              <a:t>2</a:t>
            </a:r>
            <a:endParaRPr lang="en-GB" altLang="en-US" sz="3200" b="1" dirty="0">
              <a:solidFill>
                <a:srgbClr val="6D102F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828" y="1513367"/>
            <a:ext cx="4105035" cy="43513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08698" y="1531939"/>
            <a:ext cx="5181600" cy="4351338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What classification systems are used in olecranon fractures?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Discuss the anatomy of the elbow joint and the structures that insert into this area.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/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/>
              <a:t>What operative options can be used in olecranon fractures?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069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>
            <a:extLst>
              <a:ext uri="{FF2B5EF4-FFF2-40B4-BE49-F238E27FC236}">
                <a16:creationId xmlns="" xmlns:a16="http://schemas.microsoft.com/office/drawing/2014/main" id="{80DD4FF9-BBA2-ED47-9710-B70ED4F3F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28638"/>
            <a:ext cx="9015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3200" b="1" dirty="0">
                <a:solidFill>
                  <a:srgbClr val="6D102F"/>
                </a:solidFill>
              </a:rPr>
              <a:t>Case 3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75F5A4B3-49F3-717F-B091-44A625F44487}"/>
              </a:ext>
            </a:extLst>
          </p:cNvPr>
          <p:cNvCxnSpPr/>
          <p:nvPr/>
        </p:nvCxnSpPr>
        <p:spPr>
          <a:xfrm>
            <a:off x="993775" y="13763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7331DAD2-FCEB-2778-44F1-EDEE875F5AC6}"/>
              </a:ext>
            </a:extLst>
          </p:cNvPr>
          <p:cNvCxnSpPr/>
          <p:nvPr/>
        </p:nvCxnSpPr>
        <p:spPr>
          <a:xfrm>
            <a:off x="993775" y="5884863"/>
            <a:ext cx="10352088" cy="0"/>
          </a:xfrm>
          <a:prstGeom prst="line">
            <a:avLst/>
          </a:prstGeom>
          <a:ln w="9525">
            <a:solidFill>
              <a:srgbClr val="6D10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9">
            <a:extLst>
              <a:ext uri="{FF2B5EF4-FFF2-40B4-BE49-F238E27FC236}">
                <a16:creationId xmlns="" xmlns:a16="http://schemas.microsoft.com/office/drawing/2014/main" id="{75E6BD48-8151-82C1-1B07-F2BFDDFB4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121400"/>
            <a:ext cx="251777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1">
            <a:extLst>
              <a:ext uri="{FF2B5EF4-FFF2-40B4-BE49-F238E27FC236}">
                <a16:creationId xmlns="" xmlns:a16="http://schemas.microsoft.com/office/drawing/2014/main" id="{B1902FE6-8291-10E1-5BE4-6EFB5FB62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1038" y="6110288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GB" altLang="en-US" sz="2000">
                <a:solidFill>
                  <a:srgbClr val="6D102F"/>
                </a:solidFill>
              </a:rPr>
              <a:t>bssh.ac.uk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1893094"/>
            <a:ext cx="4635500" cy="39243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993775" y="1443833"/>
            <a:ext cx="5181600" cy="435133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 footballer presents with a fall and dislocated his elbow. This is a post-reduction radiograph.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discuss the radiograph findings.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306</Words>
  <Application>Microsoft Macintosh PowerPoint</Application>
  <PresentationFormat>Widescreen</PresentationFormat>
  <Paragraphs>57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Microsoft Office User</cp:lastModifiedBy>
  <cp:revision>42</cp:revision>
  <dcterms:modified xsi:type="dcterms:W3CDTF">2024-03-15T21:53:47Z</dcterms:modified>
  <cp:category/>
</cp:coreProperties>
</file>