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6"/>
  </p:notesMasterIdLst>
  <p:sldIdLst>
    <p:sldId id="256" r:id="rId2"/>
    <p:sldId id="298" r:id="rId3"/>
    <p:sldId id="299" r:id="rId4"/>
    <p:sldId id="300" r:id="rId5"/>
    <p:sldId id="301" r:id="rId6"/>
    <p:sldId id="302" r:id="rId7"/>
    <p:sldId id="305" r:id="rId8"/>
    <p:sldId id="303" r:id="rId9"/>
    <p:sldId id="304" r:id="rId10"/>
    <p:sldId id="306" r:id="rId11"/>
    <p:sldId id="307" r:id="rId12"/>
    <p:sldId id="308" r:id="rId13"/>
    <p:sldId id="258" r:id="rId14"/>
    <p:sldId id="292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4"/>
    <p:restoredTop sz="68817" autoAdjust="0"/>
  </p:normalViewPr>
  <p:slideViewPr>
    <p:cSldViewPr snapToGrid="0" snapToObjects="1">
      <p:cViewPr varScale="1">
        <p:scale>
          <a:sx n="59" d="100"/>
          <a:sy n="59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=""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=""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4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5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2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2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6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7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49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96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24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57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20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2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>
            <a:extLst>
              <a:ext uri="{FF2B5EF4-FFF2-40B4-BE49-F238E27FC236}">
                <a16:creationId xmlns="" xmlns:a16="http://schemas.microsoft.com/office/drawing/2014/main" id="{D5604528-182A-7D2C-9933-E4AB3C34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832" y="2600268"/>
            <a:ext cx="55530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 dirty="0">
                <a:solidFill>
                  <a:srgbClr val="6D102F"/>
                </a:solidFill>
              </a:rPr>
              <a:t>Module </a:t>
            </a:r>
            <a:r>
              <a:rPr lang="en-GB" altLang="en-US" sz="4000" b="1" dirty="0" smtClean="0">
                <a:solidFill>
                  <a:srgbClr val="6D102F"/>
                </a:solidFill>
              </a:rPr>
              <a:t>5.12: </a:t>
            </a:r>
          </a:p>
          <a:p>
            <a:pPr eaLnBrk="1" hangingPunct="1"/>
            <a:r>
              <a:rPr lang="en-GB" altLang="en-US" sz="4000" b="1" dirty="0" smtClean="0">
                <a:solidFill>
                  <a:srgbClr val="6D102F"/>
                </a:solidFill>
              </a:rPr>
              <a:t>Other systemic inflammatory disorders (SLE, systemic sclerosis, </a:t>
            </a:r>
            <a:r>
              <a:rPr lang="en-GB" altLang="en-US" sz="4000" b="1" dirty="0" err="1" smtClean="0">
                <a:solidFill>
                  <a:srgbClr val="6D102F"/>
                </a:solidFill>
              </a:rPr>
              <a:t>Raynauds</a:t>
            </a:r>
            <a:r>
              <a:rPr lang="en-GB" altLang="en-US" sz="4000" b="1" dirty="0" smtClean="0">
                <a:solidFill>
                  <a:srgbClr val="6D102F"/>
                </a:solidFill>
              </a:rPr>
              <a:t>, psoriasis) </a:t>
            </a:r>
            <a:r>
              <a:rPr lang="en-GB" altLang="en-US" sz="4000" b="1" dirty="0" smtClean="0">
                <a:solidFill>
                  <a:srgbClr val="6D102F"/>
                </a:solidFill>
              </a:rPr>
              <a:t> </a:t>
            </a:r>
          </a:p>
          <a:p>
            <a:pPr eaLnBrk="1" hangingPunct="1"/>
            <a:endParaRPr lang="en-GB" altLang="en-US" sz="4000" b="1" dirty="0">
              <a:solidFill>
                <a:srgbClr val="6D102F"/>
              </a:solidFill>
            </a:endParaRPr>
          </a:p>
        </p:txBody>
      </p:sp>
      <p:pic>
        <p:nvPicPr>
          <p:cNvPr id="3075" name="Picture 8">
            <a:extLst>
              <a:ext uri="{FF2B5EF4-FFF2-40B4-BE49-F238E27FC236}">
                <a16:creationId xmlns="" xmlns:a16="http://schemas.microsoft.com/office/drawing/2014/main" id="{FAE725AA-E831-A73D-4C7C-2FCD357F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9">
            <a:extLst>
              <a:ext uri="{FF2B5EF4-FFF2-40B4-BE49-F238E27FC236}">
                <a16:creationId xmlns="" xmlns:a16="http://schemas.microsoft.com/office/drawing/2014/main" id="{0DACD0F8-83AA-4144-8FFE-B738A2B2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6334578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 smtClean="0">
                <a:solidFill>
                  <a:srgbClr val="575958"/>
                </a:solidFill>
              </a:rPr>
              <a:t>Case based discussions</a:t>
            </a:r>
            <a:endParaRPr lang="en-GB" altLang="en-US" sz="2000" b="1" dirty="0">
              <a:solidFill>
                <a:srgbClr val="575958"/>
              </a:solidFill>
            </a:endParaRPr>
          </a:p>
        </p:txBody>
      </p:sp>
      <p:pic>
        <p:nvPicPr>
          <p:cNvPr id="3077" name="Picture 10">
            <a:extLst>
              <a:ext uri="{FF2B5EF4-FFF2-40B4-BE49-F238E27FC236}">
                <a16:creationId xmlns="" xmlns:a16="http://schemas.microsoft.com/office/drawing/2014/main" id="{7293A9D5-F4AD-5CFA-C27D-9D91E3F6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07" y="2800324"/>
            <a:ext cx="4427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="" xmlns:a16="http://schemas.microsoft.com/office/drawing/2014/main" id="{1159C9F3-5EA2-57DE-8598-26CE29C0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956" y="685800"/>
            <a:ext cx="46840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3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093519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31 year old woman presents to your clinic complaining of painful and cold fingers affecting both hands especially when she is outdoors.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83" y="1694657"/>
            <a:ext cx="5356880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48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3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093519" cy="4351338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What is Raynaud’s? </a:t>
            </a:r>
            <a:endParaRPr lang="en-US" dirty="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What is the demographic that is most commonly affected by Raynaud’s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What are the conditions that Raynaud’s is associated with?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83" y="1694657"/>
            <a:ext cx="5356880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4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3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093519" cy="4351338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What medical management options and lifestyle modifications can be offered?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What medical treatment in the form of injections can be used in cases where medical management has failed?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What operative options are there?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83" y="1694657"/>
            <a:ext cx="5356880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9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=""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=""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165475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=""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=""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=""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91788" y="580802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88" y="904012"/>
            <a:ext cx="4790440" cy="527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3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53940" cy="4351338"/>
          </a:xfrm>
        </p:spPr>
        <p:txBody>
          <a:bodyPr/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year old man presents to your clinic with a painful left little finger. You also notice a scaly rash over the dorsum of both hands and over the elbows. 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19" y="1497014"/>
            <a:ext cx="5448885" cy="4267199"/>
          </a:xfrm>
          <a:prstGeom prst="rect">
            <a:avLst/>
          </a:prstGeom>
        </p:spPr>
      </p:pic>
      <p:pic>
        <p:nvPicPr>
          <p:cNvPr id="12" name="Content Placeholde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1501" y="3855018"/>
            <a:ext cx="3573780" cy="184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77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05" y="1497015"/>
            <a:ext cx="4694799" cy="36766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093519" cy="4351338"/>
          </a:xfrm>
        </p:spPr>
        <p:txBody>
          <a:bodyPr/>
          <a:lstStyle/>
          <a:p>
            <a:r>
              <a:rPr lang="en-US" dirty="0" smtClean="0"/>
              <a:t>What is psoriatic arthritis?</a:t>
            </a:r>
          </a:p>
          <a:p>
            <a:r>
              <a:rPr lang="en-US" dirty="0" smtClean="0"/>
              <a:t>What are the common features seen in psoriatic arthritis?</a:t>
            </a:r>
          </a:p>
          <a:p>
            <a:r>
              <a:rPr lang="en-US" dirty="0" smtClean="0"/>
              <a:t>What is the genetic association seen in this condition?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560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05" y="1497015"/>
            <a:ext cx="4694799" cy="36766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093519" cy="4351338"/>
          </a:xfrm>
        </p:spPr>
        <p:txBody>
          <a:bodyPr/>
          <a:lstStyle/>
          <a:p>
            <a:r>
              <a:rPr lang="en-US" dirty="0" smtClean="0"/>
              <a:t>What is psoriatic arthritis?</a:t>
            </a:r>
          </a:p>
          <a:p>
            <a:r>
              <a:rPr lang="en-US" dirty="0" smtClean="0"/>
              <a:t>What are the common features found on physical examination in psoriatic arthritis?</a:t>
            </a:r>
          </a:p>
          <a:p>
            <a:r>
              <a:rPr lang="en-US" dirty="0" smtClean="0"/>
              <a:t>What is the genetic association seen in this condition?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60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093519" cy="4351338"/>
          </a:xfrm>
        </p:spPr>
        <p:txBody>
          <a:bodyPr/>
          <a:lstStyle/>
          <a:p>
            <a:r>
              <a:rPr lang="en-US" dirty="0" smtClean="0"/>
              <a:t>What is the common X-ray finding seen in psoriatic arthritis? </a:t>
            </a:r>
          </a:p>
          <a:p>
            <a:r>
              <a:rPr lang="en-US" dirty="0" smtClean="0"/>
              <a:t>What are the non-operative and operative treatment options for this condition? 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89" y="1114426"/>
            <a:ext cx="3857661" cy="49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05" y="1497015"/>
            <a:ext cx="4694799" cy="36766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093519" cy="4351338"/>
          </a:xfrm>
        </p:spPr>
        <p:txBody>
          <a:bodyPr/>
          <a:lstStyle/>
          <a:p>
            <a:r>
              <a:rPr lang="en-US" dirty="0" smtClean="0"/>
              <a:t>What is psoriatic arthritis?</a:t>
            </a:r>
          </a:p>
          <a:p>
            <a:r>
              <a:rPr lang="en-US" dirty="0" smtClean="0"/>
              <a:t>What are the common features found on physical examination in psoriatic arthritis?</a:t>
            </a:r>
          </a:p>
          <a:p>
            <a:r>
              <a:rPr lang="en-US" dirty="0" smtClean="0"/>
              <a:t>What is the genetic association seen in this condition?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176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519057" cy="4351338"/>
          </a:xfrm>
        </p:spPr>
        <p:txBody>
          <a:bodyPr/>
          <a:lstStyle/>
          <a:p>
            <a:r>
              <a:rPr lang="en-US" dirty="0" smtClean="0"/>
              <a:t>A 16 year old girl presents to you with nonspecific joint pain affecting all small joints of the hand. You also notice that she has a rash over both cheeks and that she has recently had a consult with the cardiologist for pericarditis.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13" y="965201"/>
            <a:ext cx="4137356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7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519057" cy="4351338"/>
          </a:xfrm>
        </p:spPr>
        <p:txBody>
          <a:bodyPr/>
          <a:lstStyle/>
          <a:p>
            <a:r>
              <a:rPr lang="en-US" dirty="0" smtClean="0"/>
              <a:t>What is systemic lupus erythematosus? How does it differ from rheumatoid arthritis?</a:t>
            </a:r>
          </a:p>
          <a:p>
            <a:r>
              <a:rPr lang="en-US" dirty="0" smtClean="0"/>
              <a:t>What major organs can SLE affect? </a:t>
            </a:r>
          </a:p>
          <a:p>
            <a:r>
              <a:rPr lang="en-US" dirty="0" smtClean="0"/>
              <a:t>What demographic does SLE typically affect? </a:t>
            </a:r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13" y="965201"/>
            <a:ext cx="4137356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6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093519" cy="4351338"/>
          </a:xfrm>
        </p:spPr>
        <p:txBody>
          <a:bodyPr/>
          <a:lstStyle/>
          <a:p>
            <a:r>
              <a:rPr lang="en-US" dirty="0"/>
              <a:t>How is SLE diagnosed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are the medical treatment options for SLE? 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13" y="965201"/>
            <a:ext cx="4137356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31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369</Words>
  <Application>Microsoft Macintosh PowerPoint</Application>
  <PresentationFormat>Widescreen</PresentationFormat>
  <Paragraphs>53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44</cp:revision>
  <dcterms:modified xsi:type="dcterms:W3CDTF">2024-01-09T18:21:39Z</dcterms:modified>
  <cp:category/>
</cp:coreProperties>
</file>