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4572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9144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13716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18288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extBox 7"/>
          <p:cNvSpPr txBox="1"/>
          <p:nvPr/>
        </p:nvSpPr>
        <p:spPr>
          <a:xfrm>
            <a:off x="1030511" y="3016176"/>
            <a:ext cx="10405111" cy="24685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solidFill>
                  <a:srgbClr val="6D102F"/>
                </a:solidFill>
              </a:defRPr>
            </a:pPr>
            <a:r>
              <a:t>Global Hand Teaching Programme</a:t>
            </a:r>
            <a:endParaRPr sz="2800"/>
          </a:p>
          <a:p>
            <a:pPr>
              <a:defRPr b="1" sz="4000">
                <a:solidFill>
                  <a:srgbClr val="6D102F"/>
                </a:solidFill>
              </a:defRPr>
            </a:pPr>
          </a:p>
          <a:p>
            <a:pPr>
              <a:defRPr b="1" sz="4000">
                <a:solidFill>
                  <a:srgbClr val="6D102F"/>
                </a:solidFill>
              </a:defRPr>
            </a:pPr>
          </a:p>
          <a:p>
            <a:pPr>
              <a:defRPr b="1" sz="4000">
                <a:solidFill>
                  <a:srgbClr val="6D102F"/>
                </a:solidFill>
              </a:defRPr>
            </a:pPr>
            <a:r>
              <a:t>Thumb arthritis including CMCJ</a:t>
            </a:r>
          </a:p>
        </p:txBody>
      </p:sp>
      <p:pic>
        <p:nvPicPr>
          <p:cNvPr id="95" name="Picture 8" descr="Picture 8"/>
          <p:cNvPicPr>
            <a:picLocks noChangeAspect="1"/>
          </p:cNvPicPr>
          <p:nvPr/>
        </p:nvPicPr>
        <p:blipFill>
          <a:blip r:embed="rId2">
            <a:extLst/>
          </a:blip>
          <a:stretch>
            <a:fillRect/>
          </a:stretch>
        </p:blipFill>
        <p:spPr>
          <a:xfrm>
            <a:off x="1062037" y="685800"/>
            <a:ext cx="2359026" cy="1568450"/>
          </a:xfrm>
          <a:prstGeom prst="rect">
            <a:avLst/>
          </a:prstGeom>
          <a:ln w="12700">
            <a:miter lim="400000"/>
          </a:ln>
        </p:spPr>
      </p:pic>
      <p:pic>
        <p:nvPicPr>
          <p:cNvPr id="96" name="Picture 10" descr="Picture 10"/>
          <p:cNvPicPr>
            <a:picLocks noChangeAspect="1"/>
          </p:cNvPicPr>
          <p:nvPr/>
        </p:nvPicPr>
        <p:blipFill>
          <a:blip r:embed="rId3">
            <a:extLst/>
          </a:blip>
          <a:stretch>
            <a:fillRect/>
          </a:stretch>
        </p:blipFill>
        <p:spPr>
          <a:xfrm>
            <a:off x="7975998" y="235763"/>
            <a:ext cx="3714023" cy="246852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Box 3"/>
          <p:cNvSpPr txBox="1"/>
          <p:nvPr/>
        </p:nvSpPr>
        <p:spPr>
          <a:xfrm>
            <a:off x="960119" y="530225"/>
            <a:ext cx="8923975" cy="4970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6D102F"/>
                </a:solidFill>
              </a:defRPr>
            </a:lvl1pPr>
          </a:lstStyle>
          <a:p>
            <a:pPr/>
            <a:r>
              <a:t>Case 1</a:t>
            </a:r>
          </a:p>
        </p:txBody>
      </p:sp>
      <p:sp>
        <p:nvSpPr>
          <p:cNvPr id="99" name="Straight Connector 7"/>
          <p:cNvSpPr/>
          <p:nvPr/>
        </p:nvSpPr>
        <p:spPr>
          <a:xfrm>
            <a:off x="993774" y="1376362"/>
            <a:ext cx="10352090" cy="1"/>
          </a:xfrm>
          <a:prstGeom prst="line">
            <a:avLst/>
          </a:prstGeom>
          <a:ln>
            <a:solidFill>
              <a:srgbClr val="6D102F"/>
            </a:solidFill>
            <a:miter/>
          </a:ln>
        </p:spPr>
        <p:txBody>
          <a:bodyPr lIns="45719" rIns="45719"/>
          <a:lstStyle/>
          <a:p>
            <a:pPr/>
          </a:p>
        </p:txBody>
      </p:sp>
      <p:sp>
        <p:nvSpPr>
          <p:cNvPr id="100" name="Straight Connector 8"/>
          <p:cNvSpPr/>
          <p:nvPr/>
        </p:nvSpPr>
        <p:spPr>
          <a:xfrm>
            <a:off x="993774" y="5884862"/>
            <a:ext cx="10352090" cy="1"/>
          </a:xfrm>
          <a:prstGeom prst="line">
            <a:avLst/>
          </a:prstGeom>
          <a:ln>
            <a:solidFill>
              <a:srgbClr val="6D102F"/>
            </a:solidFill>
            <a:miter/>
          </a:ln>
        </p:spPr>
        <p:txBody>
          <a:bodyPr lIns="45719" rIns="45719"/>
          <a:lstStyle/>
          <a:p>
            <a:pPr/>
          </a:p>
        </p:txBody>
      </p:sp>
      <p:pic>
        <p:nvPicPr>
          <p:cNvPr id="101" name="Picture 9" descr="Picture 9"/>
          <p:cNvPicPr>
            <a:picLocks noChangeAspect="1"/>
          </p:cNvPicPr>
          <p:nvPr/>
        </p:nvPicPr>
        <p:blipFill>
          <a:blip r:embed="rId2">
            <a:extLst/>
          </a:blip>
          <a:stretch>
            <a:fillRect/>
          </a:stretch>
        </p:blipFill>
        <p:spPr>
          <a:xfrm>
            <a:off x="914400" y="6121400"/>
            <a:ext cx="2517775" cy="474663"/>
          </a:xfrm>
          <a:prstGeom prst="rect">
            <a:avLst/>
          </a:prstGeom>
          <a:ln w="12700">
            <a:miter lim="400000"/>
          </a:ln>
        </p:spPr>
      </p:pic>
      <p:sp>
        <p:nvSpPr>
          <p:cNvPr id="102" name="TextBox 10"/>
          <p:cNvSpPr txBox="1"/>
          <p:nvPr/>
        </p:nvSpPr>
        <p:spPr>
          <a:xfrm>
            <a:off x="138291" y="1859706"/>
            <a:ext cx="7674611" cy="27785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000">
                <a:solidFill>
                  <a:srgbClr val="575958"/>
                </a:solidFill>
              </a:defRPr>
            </a:pPr>
            <a:r>
              <a:t>65 year old man presents with pain in his left thumb. His thumb aches  at the end of the day and he has found his thumb is becoming weaker to grip objects. He is also finding writing a challenge. </a:t>
            </a:r>
          </a:p>
          <a:p>
            <a:pPr>
              <a:defRPr sz="2000">
                <a:solidFill>
                  <a:srgbClr val="575958"/>
                </a:solidFill>
              </a:defRPr>
            </a:pPr>
          </a:p>
          <a:p>
            <a:pPr marL="342900" indent="-342900">
              <a:buSzPct val="100000"/>
              <a:buFont typeface="Arial"/>
              <a:buChar char="•"/>
              <a:defRPr sz="2000">
                <a:solidFill>
                  <a:srgbClr val="575958"/>
                </a:solidFill>
              </a:defRPr>
            </a:pPr>
            <a:r>
              <a:t>What are the classical clinical signs of osteoarthritis of the thumb?</a:t>
            </a:r>
          </a:p>
          <a:p>
            <a:pPr marL="342900" indent="-342900">
              <a:buSzPct val="100000"/>
              <a:buFont typeface="Arial"/>
              <a:buChar char="•"/>
              <a:defRPr sz="2000">
                <a:solidFill>
                  <a:srgbClr val="575958"/>
                </a:solidFill>
              </a:defRPr>
            </a:pPr>
            <a:r>
              <a:t>Can you explain the reasons anatomically and pathologically for the appearance of the thumb?</a:t>
            </a:r>
          </a:p>
          <a:p>
            <a:pPr marL="342900" indent="-342900">
              <a:buSzPct val="100000"/>
              <a:buFont typeface="Arial"/>
              <a:buChar char="•"/>
              <a:defRPr sz="2000">
                <a:solidFill>
                  <a:srgbClr val="575958"/>
                </a:solidFill>
              </a:defRPr>
            </a:pPr>
            <a:r>
              <a:t>How will the examination of the arthritic thumb change with severity?</a:t>
            </a:r>
          </a:p>
          <a:p>
            <a:pPr marL="342900" indent="-342900">
              <a:buSzPct val="100000"/>
              <a:buFont typeface="Arial"/>
              <a:buChar char="•"/>
              <a:defRPr sz="2000">
                <a:solidFill>
                  <a:srgbClr val="575958"/>
                </a:solidFill>
              </a:defRPr>
            </a:pPr>
            <a:r>
              <a:t>What is meant by a ‘positive grind test’?</a:t>
            </a:r>
          </a:p>
        </p:txBody>
      </p:sp>
      <p:sp>
        <p:nvSpPr>
          <p:cNvPr id="103" name="TextBox 11"/>
          <p:cNvSpPr txBox="1"/>
          <p:nvPr/>
        </p:nvSpPr>
        <p:spPr>
          <a:xfrm>
            <a:off x="9616757" y="6110287"/>
            <a:ext cx="1683387" cy="3401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000">
                <a:solidFill>
                  <a:srgbClr val="6D102F"/>
                </a:solidFill>
              </a:defRPr>
            </a:lvl1pPr>
          </a:lstStyle>
          <a:p>
            <a:pPr/>
            <a:r>
              <a:t>bssh.ac.uk</a:t>
            </a:r>
          </a:p>
        </p:txBody>
      </p:sp>
      <p:sp>
        <p:nvSpPr>
          <p:cNvPr id="104" name="Green’s Operative Hand Surgery"/>
          <p:cNvSpPr txBox="1"/>
          <p:nvPr/>
        </p:nvSpPr>
        <p:spPr>
          <a:xfrm>
            <a:off x="7763378" y="4684007"/>
            <a:ext cx="763028" cy="1437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
            </a:lvl1pPr>
          </a:lstStyle>
          <a:p>
            <a:pPr/>
            <a:r>
              <a:t>Green’s Operative Hand Surgery</a:t>
            </a:r>
          </a:p>
        </p:txBody>
      </p:sp>
      <p:pic>
        <p:nvPicPr>
          <p:cNvPr id="105" name="Screenshot 2023-09-08 at 19.33.51.png" descr="Screenshot 2023-09-08 at 19.33.51.png"/>
          <p:cNvPicPr>
            <a:picLocks noChangeAspect="1"/>
          </p:cNvPicPr>
          <p:nvPr/>
        </p:nvPicPr>
        <p:blipFill>
          <a:blip r:embed="rId3">
            <a:extLst/>
          </a:blip>
          <a:stretch>
            <a:fillRect/>
          </a:stretch>
        </p:blipFill>
        <p:spPr>
          <a:xfrm>
            <a:off x="7763002" y="1500045"/>
            <a:ext cx="4353398" cy="306504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extBox 3"/>
          <p:cNvSpPr txBox="1"/>
          <p:nvPr/>
        </p:nvSpPr>
        <p:spPr>
          <a:xfrm>
            <a:off x="960119" y="530225"/>
            <a:ext cx="8923975" cy="4970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6D102F"/>
                </a:solidFill>
              </a:defRPr>
            </a:lvl1pPr>
          </a:lstStyle>
          <a:p>
            <a:pPr/>
            <a:r>
              <a:t>Case 2</a:t>
            </a:r>
          </a:p>
        </p:txBody>
      </p:sp>
      <p:sp>
        <p:nvSpPr>
          <p:cNvPr id="108" name="Straight Connector 7"/>
          <p:cNvSpPr/>
          <p:nvPr/>
        </p:nvSpPr>
        <p:spPr>
          <a:xfrm>
            <a:off x="993774" y="1376362"/>
            <a:ext cx="10352090" cy="1"/>
          </a:xfrm>
          <a:prstGeom prst="line">
            <a:avLst/>
          </a:prstGeom>
          <a:ln>
            <a:solidFill>
              <a:srgbClr val="6D102F"/>
            </a:solidFill>
            <a:miter/>
          </a:ln>
        </p:spPr>
        <p:txBody>
          <a:bodyPr lIns="45719" rIns="45719"/>
          <a:lstStyle/>
          <a:p>
            <a:pPr/>
          </a:p>
        </p:txBody>
      </p:sp>
      <p:sp>
        <p:nvSpPr>
          <p:cNvPr id="109" name="Straight Connector 8"/>
          <p:cNvSpPr/>
          <p:nvPr/>
        </p:nvSpPr>
        <p:spPr>
          <a:xfrm>
            <a:off x="993774" y="5884862"/>
            <a:ext cx="10352090" cy="1"/>
          </a:xfrm>
          <a:prstGeom prst="line">
            <a:avLst/>
          </a:prstGeom>
          <a:ln>
            <a:solidFill>
              <a:srgbClr val="6D102F"/>
            </a:solidFill>
            <a:miter/>
          </a:ln>
        </p:spPr>
        <p:txBody>
          <a:bodyPr lIns="45719" rIns="45719"/>
          <a:lstStyle/>
          <a:p>
            <a:pPr/>
          </a:p>
        </p:txBody>
      </p:sp>
      <p:pic>
        <p:nvPicPr>
          <p:cNvPr id="110" name="Picture 9" descr="Picture 9"/>
          <p:cNvPicPr>
            <a:picLocks noChangeAspect="1"/>
          </p:cNvPicPr>
          <p:nvPr/>
        </p:nvPicPr>
        <p:blipFill>
          <a:blip r:embed="rId2">
            <a:extLst/>
          </a:blip>
          <a:stretch>
            <a:fillRect/>
          </a:stretch>
        </p:blipFill>
        <p:spPr>
          <a:xfrm>
            <a:off x="914400" y="6121400"/>
            <a:ext cx="2517775" cy="474663"/>
          </a:xfrm>
          <a:prstGeom prst="rect">
            <a:avLst/>
          </a:prstGeom>
          <a:ln w="12700">
            <a:miter lim="400000"/>
          </a:ln>
        </p:spPr>
      </p:pic>
      <p:sp>
        <p:nvSpPr>
          <p:cNvPr id="111" name="TextBox 10"/>
          <p:cNvSpPr txBox="1"/>
          <p:nvPr/>
        </p:nvSpPr>
        <p:spPr>
          <a:xfrm>
            <a:off x="125416" y="1725454"/>
            <a:ext cx="7674611" cy="27785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000">
                <a:solidFill>
                  <a:srgbClr val="575958"/>
                </a:solidFill>
              </a:defRPr>
            </a:pPr>
            <a:r>
              <a:t>The previous patient re-attends clinic 12 months after the first visit. His XR’s are as shown. His symptoms are worsening. </a:t>
            </a:r>
          </a:p>
          <a:p>
            <a:pPr>
              <a:defRPr sz="2000">
                <a:solidFill>
                  <a:srgbClr val="575958"/>
                </a:solidFill>
              </a:defRPr>
            </a:pPr>
          </a:p>
          <a:p>
            <a:pPr marL="342900" indent="-342900">
              <a:buSzPct val="100000"/>
              <a:buFont typeface="Arial"/>
              <a:buChar char="•"/>
              <a:defRPr sz="2000">
                <a:solidFill>
                  <a:srgbClr val="575958"/>
                </a:solidFill>
              </a:defRPr>
            </a:pPr>
            <a:r>
              <a:t>Can you describe the XR features?</a:t>
            </a:r>
          </a:p>
          <a:p>
            <a:pPr marL="342900" indent="-342900">
              <a:buSzPct val="100000"/>
              <a:buFont typeface="Arial"/>
              <a:buChar char="•"/>
              <a:defRPr sz="2000">
                <a:solidFill>
                  <a:srgbClr val="575958"/>
                </a:solidFill>
              </a:defRPr>
            </a:pPr>
            <a:r>
              <a:t>Do you know any classifications used for thumb arthritis?</a:t>
            </a:r>
          </a:p>
          <a:p>
            <a:pPr marL="342900" indent="-342900">
              <a:buSzPct val="100000"/>
              <a:buFont typeface="Arial"/>
              <a:buChar char="•"/>
              <a:defRPr sz="2000">
                <a:solidFill>
                  <a:srgbClr val="575958"/>
                </a:solidFill>
              </a:defRPr>
            </a:pPr>
            <a:r>
              <a:t>What is a basal joint stress and why would it be useful to obtain this?</a:t>
            </a:r>
          </a:p>
          <a:p>
            <a:pPr marL="342900" indent="-342900">
              <a:buSzPct val="100000"/>
              <a:buFont typeface="Arial"/>
              <a:buChar char="•"/>
              <a:defRPr sz="2000">
                <a:solidFill>
                  <a:srgbClr val="575958"/>
                </a:solidFill>
              </a:defRPr>
            </a:pPr>
            <a:r>
              <a:t>Since the patient has not responded to analgesia, steroid injections and splinting, what treatment options would you offer?</a:t>
            </a:r>
          </a:p>
        </p:txBody>
      </p:sp>
      <p:sp>
        <p:nvSpPr>
          <p:cNvPr id="112" name="TextBox 11"/>
          <p:cNvSpPr txBox="1"/>
          <p:nvPr/>
        </p:nvSpPr>
        <p:spPr>
          <a:xfrm>
            <a:off x="9616757" y="6110287"/>
            <a:ext cx="1683387" cy="3401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000">
                <a:solidFill>
                  <a:srgbClr val="6D102F"/>
                </a:solidFill>
              </a:defRPr>
            </a:lvl1pPr>
          </a:lstStyle>
          <a:p>
            <a:pPr/>
            <a:r>
              <a:t>bssh.ac.uk</a:t>
            </a:r>
          </a:p>
        </p:txBody>
      </p:sp>
      <p:sp>
        <p:nvSpPr>
          <p:cNvPr id="113" name="Green’s operative textbook"/>
          <p:cNvSpPr txBox="1"/>
          <p:nvPr/>
        </p:nvSpPr>
        <p:spPr>
          <a:xfrm>
            <a:off x="8643549" y="5540919"/>
            <a:ext cx="1468150"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900">
                <a:solidFill>
                  <a:srgbClr val="333333"/>
                </a:solidFill>
                <a:latin typeface="+mj-lt"/>
                <a:ea typeface="+mj-ea"/>
                <a:cs typeface="+mj-cs"/>
                <a:sym typeface="Helvetica"/>
              </a:defRPr>
            </a:lvl1pPr>
          </a:lstStyle>
          <a:p>
            <a:pPr/>
            <a:r>
              <a:t>Green’s operative textbook</a:t>
            </a:r>
          </a:p>
        </p:txBody>
      </p:sp>
      <p:pic>
        <p:nvPicPr>
          <p:cNvPr id="114" name="Screenshot 2023-09-08 at 19.34.43.png" descr="Screenshot 2023-09-08 at 19.34.43.png"/>
          <p:cNvPicPr>
            <a:picLocks noChangeAspect="1"/>
          </p:cNvPicPr>
          <p:nvPr/>
        </p:nvPicPr>
        <p:blipFill>
          <a:blip r:embed="rId3">
            <a:extLst/>
          </a:blip>
          <a:stretch>
            <a:fillRect/>
          </a:stretch>
        </p:blipFill>
        <p:spPr>
          <a:xfrm>
            <a:off x="8625200" y="897516"/>
            <a:ext cx="1858539" cy="463023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Picture 3" descr="Picture 3"/>
          <p:cNvPicPr>
            <a:picLocks noChangeAspect="1"/>
          </p:cNvPicPr>
          <p:nvPr/>
        </p:nvPicPr>
        <p:blipFill>
          <a:blip r:embed="rId2">
            <a:extLst/>
          </a:blip>
          <a:stretch>
            <a:fillRect/>
          </a:stretch>
        </p:blipFill>
        <p:spPr>
          <a:xfrm>
            <a:off x="1062037" y="685800"/>
            <a:ext cx="2359026" cy="1568450"/>
          </a:xfrm>
          <a:prstGeom prst="rect">
            <a:avLst/>
          </a:prstGeom>
          <a:ln w="12700">
            <a:miter lim="400000"/>
          </a:ln>
        </p:spPr>
      </p:pic>
      <p:sp>
        <p:nvSpPr>
          <p:cNvPr id="117" name="TextBox 4"/>
          <p:cNvSpPr txBox="1"/>
          <p:nvPr/>
        </p:nvSpPr>
        <p:spPr>
          <a:xfrm>
            <a:off x="1107757" y="3165475"/>
            <a:ext cx="7676197" cy="6449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solidFill>
                  <a:srgbClr val="6D102F"/>
                </a:solidFill>
              </a:defRPr>
            </a:pPr>
            <a:r>
              <a:t>For further information please </a:t>
            </a:r>
            <a:endParaRPr sz="2800"/>
          </a:p>
          <a:p>
            <a:pPr>
              <a:defRPr b="1" sz="2000">
                <a:solidFill>
                  <a:srgbClr val="6D102F"/>
                </a:solidFill>
              </a:defRPr>
            </a:pPr>
            <a:r>
              <a:t>get in touch via the channels below:</a:t>
            </a:r>
          </a:p>
        </p:txBody>
      </p:sp>
      <p:pic>
        <p:nvPicPr>
          <p:cNvPr id="118" name="Picture 6" descr="Picture 6"/>
          <p:cNvPicPr>
            <a:picLocks noChangeAspect="1"/>
          </p:cNvPicPr>
          <p:nvPr/>
        </p:nvPicPr>
        <p:blipFill>
          <a:blip r:embed="rId3">
            <a:extLst/>
          </a:blip>
          <a:srcRect l="0" t="31161" r="0" b="0"/>
          <a:stretch>
            <a:fillRect/>
          </a:stretch>
        </p:blipFill>
        <p:spPr>
          <a:xfrm>
            <a:off x="757237" y="4784725"/>
            <a:ext cx="8848726" cy="18034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