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18"/>
  </p:notesMasterIdLst>
  <p:sldIdLst>
    <p:sldId id="256" r:id="rId2"/>
    <p:sldId id="329" r:id="rId3"/>
    <p:sldId id="344" r:id="rId4"/>
    <p:sldId id="346" r:id="rId5"/>
    <p:sldId id="347" r:id="rId6"/>
    <p:sldId id="298" r:id="rId7"/>
    <p:sldId id="348" r:id="rId8"/>
    <p:sldId id="349" r:id="rId9"/>
    <p:sldId id="353" r:id="rId10"/>
    <p:sldId id="350" r:id="rId11"/>
    <p:sldId id="297" r:id="rId12"/>
    <p:sldId id="351" r:id="rId13"/>
    <p:sldId id="352" r:id="rId14"/>
    <p:sldId id="354" r:id="rId15"/>
    <p:sldId id="258" r:id="rId16"/>
    <p:sldId id="257" r:id="rId1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92"/>
    <p:restoredTop sz="85158" autoAdjust="0"/>
  </p:normalViewPr>
  <p:slideViewPr>
    <p:cSldViewPr snapToGrid="0" snapToObjects="1">
      <p:cViewPr varScale="1">
        <p:scale>
          <a:sx n="94" d="100"/>
          <a:sy n="94" d="100"/>
        </p:scale>
        <p:origin x="13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3">
            <a:extLst>
              <a:ext uri="{FF2B5EF4-FFF2-40B4-BE49-F238E27FC236}">
                <a16:creationId xmlns:a16="http://schemas.microsoft.com/office/drawing/2014/main" id="{D41C71F3-00B0-4D50-CF2E-D5D5220D37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AAA5FAC7-FE37-D255-8A56-1A9A668434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479323396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254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76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227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165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356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454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897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995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673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835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634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906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279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013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B5E0C-15C9-9BF8-82B6-51375E913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07D94-8181-FA47-8815-A4E2FD121091}" type="datetimeFigureOut">
              <a:rPr lang="en-GB"/>
              <a:pPr>
                <a:defRPr/>
              </a:pPr>
              <a:t>24/07/2023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A2DF8-BEA4-7056-C799-488413E1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AD4A5-8ADE-7628-47DA-410EBB90C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6E288-E55D-D743-B473-F1B7F0FEBE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409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C4FD1-B964-3D34-6D3D-C3DE49CE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7D37-14AB-894C-BD8F-F6F6CFA77620}" type="datetimeFigureOut">
              <a:rPr lang="en-GB"/>
              <a:pPr>
                <a:defRPr/>
              </a:pPr>
              <a:t>24/07/2023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565BF-7091-F921-C76B-45A03475A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C462-DDEE-EEE3-834C-0B77B9BC9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1CAD5-7525-954B-9CFA-0F80CEB16D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55476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85DF3-AEF5-E64B-26C3-94B327B6D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7287D-3E82-3149-8BAB-FA9662642B66}" type="datetimeFigureOut">
              <a:rPr lang="en-GB"/>
              <a:pPr>
                <a:defRPr/>
              </a:pPr>
              <a:t>24/07/2023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F9F6E-33CB-4B8D-FBAD-841C6A66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E77B7-5E68-52C8-6A0B-0A4D40697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5A109-4491-3A4E-81E6-1974477617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756741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672D7-AB51-BA2C-682E-E644DB41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1ABBE-21D3-474D-81D2-9F18753D58BD}" type="datetimeFigureOut">
              <a:rPr lang="en-GB"/>
              <a:pPr>
                <a:defRPr/>
              </a:pPr>
              <a:t>24/07/2023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D826D-EE04-1B46-C593-E5BD7F8E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B33DF-3426-6478-6E4C-2FFDC222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FE55B-E959-2842-ABE2-CB62AFA5F5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44237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7C4C6-B06D-8EF8-200D-B421890FF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250F2-5897-424A-A3D4-BDC6AA60E3D6}" type="datetimeFigureOut">
              <a:rPr lang="en-GB"/>
              <a:pPr>
                <a:defRPr/>
              </a:pPr>
              <a:t>24/07/2023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E60C0-09A4-94C4-9821-BE864E2A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C42AC-FFE1-969D-C43F-7976AEEE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34CA8-F53B-0B44-AA30-96F8EED194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589761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96B2649-66FC-D8F3-158F-157A50907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A3D2E-D341-B643-B4C8-B6B91873195E}" type="datetimeFigureOut">
              <a:rPr lang="en-GB"/>
              <a:pPr>
                <a:defRPr/>
              </a:pPr>
              <a:t>24/07/2023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D18116-5EAE-7EF4-7653-B5A22B26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87B1B2-8598-BD6D-47CC-5BE123B1A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0304E-B575-6B42-A620-D977344A70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279041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0281CC6-1CFC-6AE4-8473-64E10134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F91FC-8180-7C4D-A709-5955E34E3BF6}" type="datetimeFigureOut">
              <a:rPr lang="en-GB"/>
              <a:pPr>
                <a:defRPr/>
              </a:pPr>
              <a:t>24/07/2023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92BC458-DE77-3254-F2C5-B7E4E80F1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B8E092-882C-B2EA-D62D-C2E92EC1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CF339-03D0-964B-9AEB-E94BBAD4A6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748366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17D361D-3850-F852-62A4-89D8FC265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1C0A4-50F3-1942-83F9-1F506E069AA2}" type="datetimeFigureOut">
              <a:rPr lang="en-GB"/>
              <a:pPr>
                <a:defRPr/>
              </a:pPr>
              <a:t>24/07/2023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CAC53CB-F3F3-BF23-622B-B391BEA25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AFA870E-057D-B044-DB89-328FA204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AA2F1-F4CC-AD48-92D1-3C22D8B401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967088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01DCDB2-FC38-A816-FDA2-AB41E9BE6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46C62-CBA8-CD41-8130-1F365C455EB8}" type="datetimeFigureOut">
              <a:rPr lang="en-GB"/>
              <a:pPr>
                <a:defRPr/>
              </a:pPr>
              <a:t>24/07/2023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C73A505-3556-4DF3-70F8-5DC4CA9EA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021F4E7-03F1-ACD4-6FB9-C8716FDF4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1DC72-60D2-8E41-81A0-15AEA50D48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960352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032DC5-A866-4E5A-8561-5DF560BFC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E0CA2-C401-8749-8669-0DCE30856445}" type="datetimeFigureOut">
              <a:rPr lang="en-GB"/>
              <a:pPr>
                <a:defRPr/>
              </a:pPr>
              <a:t>24/07/2023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E2CF16-5113-0EE7-935F-9E722C81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B3B0EC-5F83-96A4-539B-FC0BF839D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F995A-D098-B047-B6E8-BB420A4819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09840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6F38F5-922F-CB34-72BE-7041457EA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A2A77-D386-ED47-AFD5-8538CC2C4071}" type="datetimeFigureOut">
              <a:rPr lang="en-GB"/>
              <a:pPr>
                <a:defRPr/>
              </a:pPr>
              <a:t>24/07/2023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5BD951-3E89-585C-F6E7-5DA2D7B2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807005-46E8-CF04-29DF-67D2EE11F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25C4C-F5DA-2949-92E5-93103FC2E9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01544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D486B5B-2B5B-CDDA-F11D-BFA21ED74E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4E1A02F-8976-0592-1347-51C0C306B3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E193E-3085-D323-E23A-9781CE9A5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EA6FEF-56B4-7D47-BFE3-FD79C437808F}" type="datetimeFigureOut">
              <a:rPr lang="en-GB"/>
              <a:pPr>
                <a:defRPr/>
              </a:pPr>
              <a:t>24/07/2023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55CC4-E212-5BE0-ECB2-E2D8193BE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1FA27-5691-9996-A41C-3E0693FA5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1B6F0A5-B009-354D-AF9C-73D803B8321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7">
            <a:extLst>
              <a:ext uri="{FF2B5EF4-FFF2-40B4-BE49-F238E27FC236}">
                <a16:creationId xmlns:a16="http://schemas.microsoft.com/office/drawing/2014/main" id="{D5604528-182A-7D2C-9933-E4AB3C349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881" y="2800324"/>
            <a:ext cx="572302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4000" b="1" dirty="0">
                <a:solidFill>
                  <a:srgbClr val="6D102F"/>
                </a:solidFill>
              </a:rPr>
              <a:t>Module 4.8</a:t>
            </a:r>
          </a:p>
          <a:p>
            <a:pPr eaLnBrk="1" hangingPunct="1"/>
            <a:r>
              <a:rPr lang="en-GB" altLang="en-US" sz="4000" b="1" dirty="0">
                <a:solidFill>
                  <a:srgbClr val="6D102F"/>
                </a:solidFill>
              </a:rPr>
              <a:t>MDT Management of tumours </a:t>
            </a:r>
          </a:p>
        </p:txBody>
      </p:sp>
      <p:pic>
        <p:nvPicPr>
          <p:cNvPr id="3075" name="Picture 8">
            <a:extLst>
              <a:ext uri="{FF2B5EF4-FFF2-40B4-BE49-F238E27FC236}">
                <a16:creationId xmlns:a16="http://schemas.microsoft.com/office/drawing/2014/main" id="{FAE725AA-E831-A73D-4C7C-2FCD357F3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0">
            <a:extLst>
              <a:ext uri="{FF2B5EF4-FFF2-40B4-BE49-F238E27FC236}">
                <a16:creationId xmlns:a16="http://schemas.microsoft.com/office/drawing/2014/main" id="{7293A9D5-F4AD-5CFA-C27D-9D91E3F637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907" y="2800324"/>
            <a:ext cx="4427537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7">
            <a:extLst>
              <a:ext uri="{FF2B5EF4-FFF2-40B4-BE49-F238E27FC236}">
                <a16:creationId xmlns:a16="http://schemas.microsoft.com/office/drawing/2014/main" id="{1159C9F3-5EA2-57DE-8598-26CE29C06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956" y="685800"/>
            <a:ext cx="468400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4000" b="1" dirty="0">
                <a:solidFill>
                  <a:srgbClr val="6D102F"/>
                </a:solidFill>
              </a:rPr>
              <a:t>Global Hand Teaching Programme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1C01AB-DDD2-E8DD-2446-41A013F23410}"/>
              </a:ext>
            </a:extLst>
          </p:cNvPr>
          <p:cNvSpPr txBox="1"/>
          <p:nvPr/>
        </p:nvSpPr>
        <p:spPr>
          <a:xfrm>
            <a:off x="993775" y="1536383"/>
            <a:ext cx="4746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65 year old man presents with a painful ulcerating lesion to his right hand.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333333"/>
                </a:solidFill>
                <a:effectLst/>
                <a:latin typeface="interfaceregular"/>
              </a:rPr>
              <a:t>What are the levels of amputation in the upper limb?</a:t>
            </a:r>
            <a:endParaRPr lang="en-GB" sz="2000" dirty="0">
              <a:solidFill>
                <a:srgbClr val="333333"/>
              </a:solidFill>
              <a:latin typeface="interfaceregular"/>
            </a:endParaRPr>
          </a:p>
          <a:p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7E34AC-1005-D558-F393-64210B7DC3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43" y="1438277"/>
            <a:ext cx="5117720" cy="362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89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>
            <a:extLst>
              <a:ext uri="{FF2B5EF4-FFF2-40B4-BE49-F238E27FC236}">
                <a16:creationId xmlns:a16="http://schemas.microsoft.com/office/drawing/2014/main" id="{F6AB1FD3-B908-26AA-AF84-0D297A562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30225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3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B60DF8-CBF1-C0E7-78B4-A5406BFC6983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A3300C8-1434-E5AC-CB88-D07F02FECB8C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9">
            <a:extLst>
              <a:ext uri="{FF2B5EF4-FFF2-40B4-BE49-F238E27FC236}">
                <a16:creationId xmlns:a16="http://schemas.microsoft.com/office/drawing/2014/main" id="{E8E23BDF-A6FA-AC34-9B6F-C2EFB435D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Box 11">
            <a:extLst>
              <a:ext uri="{FF2B5EF4-FFF2-40B4-BE49-F238E27FC236}">
                <a16:creationId xmlns:a16="http://schemas.microsoft.com/office/drawing/2014/main" id="{94BD2A5A-816C-826D-14C1-31716CA49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3775" y="1524000"/>
            <a:ext cx="5269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63983A-A818-2BAA-A890-AD21CEE50FB5}"/>
              </a:ext>
            </a:extLst>
          </p:cNvPr>
          <p:cNvSpPr txBox="1"/>
          <p:nvPr/>
        </p:nvSpPr>
        <p:spPr>
          <a:xfrm>
            <a:off x="993775" y="1616284"/>
            <a:ext cx="542544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333333"/>
                </a:solidFill>
                <a:latin typeface="interfaceregular"/>
              </a:rPr>
              <a:t>This 22 year old man presents with pain and swelling to his upper arm. </a:t>
            </a:r>
          </a:p>
          <a:p>
            <a:endParaRPr lang="en-GB" dirty="0">
              <a:solidFill>
                <a:srgbClr val="333333"/>
              </a:solidFill>
              <a:latin typeface="interface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3333"/>
                </a:solidFill>
                <a:latin typeface="interfaceregular"/>
              </a:rPr>
              <a:t>Describe the radiograph. </a:t>
            </a:r>
          </a:p>
          <a:p>
            <a:endParaRPr lang="en-GB" dirty="0">
              <a:solidFill>
                <a:srgbClr val="333333"/>
              </a:solidFill>
              <a:latin typeface="interface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3333"/>
                </a:solidFill>
                <a:latin typeface="interfaceregular"/>
              </a:rPr>
              <a:t>What is the most likely diagnosis? Any other differentials?</a:t>
            </a:r>
          </a:p>
        </p:txBody>
      </p:sp>
      <p:pic>
        <p:nvPicPr>
          <p:cNvPr id="1026" name="Picture 2" descr="Osteosarcoma - OrthoInfo - AAOS">
            <a:extLst>
              <a:ext uri="{FF2B5EF4-FFF2-40B4-BE49-F238E27FC236}">
                <a16:creationId xmlns:a16="http://schemas.microsoft.com/office/drawing/2014/main" id="{BFFD9342-F47E-A6EB-FEDE-A8EDD10C8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78" y="1522414"/>
            <a:ext cx="3051033" cy="421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321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>
            <a:extLst>
              <a:ext uri="{FF2B5EF4-FFF2-40B4-BE49-F238E27FC236}">
                <a16:creationId xmlns:a16="http://schemas.microsoft.com/office/drawing/2014/main" id="{F6AB1FD3-B908-26AA-AF84-0D297A562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30225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3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B60DF8-CBF1-C0E7-78B4-A5406BFC6983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A3300C8-1434-E5AC-CB88-D07F02FECB8C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9">
            <a:extLst>
              <a:ext uri="{FF2B5EF4-FFF2-40B4-BE49-F238E27FC236}">
                <a16:creationId xmlns:a16="http://schemas.microsoft.com/office/drawing/2014/main" id="{E8E23BDF-A6FA-AC34-9B6F-C2EFB435D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Box 11">
            <a:extLst>
              <a:ext uri="{FF2B5EF4-FFF2-40B4-BE49-F238E27FC236}">
                <a16:creationId xmlns:a16="http://schemas.microsoft.com/office/drawing/2014/main" id="{94BD2A5A-816C-826D-14C1-31716CA49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3775" y="1524000"/>
            <a:ext cx="5269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63983A-A818-2BAA-A890-AD21CEE50FB5}"/>
              </a:ext>
            </a:extLst>
          </p:cNvPr>
          <p:cNvSpPr txBox="1"/>
          <p:nvPr/>
        </p:nvSpPr>
        <p:spPr>
          <a:xfrm>
            <a:off x="993775" y="1616284"/>
            <a:ext cx="54254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333333"/>
                </a:solidFill>
                <a:latin typeface="interfaceregular"/>
              </a:rPr>
              <a:t>This 22 year old man presents with pain and swelling to his upper arm. </a:t>
            </a:r>
          </a:p>
          <a:p>
            <a:endParaRPr lang="en-GB" dirty="0">
              <a:solidFill>
                <a:srgbClr val="333333"/>
              </a:solidFill>
              <a:latin typeface="interface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3333"/>
                </a:solidFill>
                <a:latin typeface="interfaceregular"/>
              </a:rPr>
              <a:t>How would you achieve a diagnosis?</a:t>
            </a:r>
          </a:p>
        </p:txBody>
      </p:sp>
      <p:pic>
        <p:nvPicPr>
          <p:cNvPr id="1026" name="Picture 2" descr="Osteosarcoma - OrthoInfo - AAOS">
            <a:extLst>
              <a:ext uri="{FF2B5EF4-FFF2-40B4-BE49-F238E27FC236}">
                <a16:creationId xmlns:a16="http://schemas.microsoft.com/office/drawing/2014/main" id="{BFFD9342-F47E-A6EB-FEDE-A8EDD10C8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78" y="1522414"/>
            <a:ext cx="3051033" cy="421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19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>
            <a:extLst>
              <a:ext uri="{FF2B5EF4-FFF2-40B4-BE49-F238E27FC236}">
                <a16:creationId xmlns:a16="http://schemas.microsoft.com/office/drawing/2014/main" id="{F6AB1FD3-B908-26AA-AF84-0D297A562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30225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3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B60DF8-CBF1-C0E7-78B4-A5406BFC6983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A3300C8-1434-E5AC-CB88-D07F02FECB8C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9">
            <a:extLst>
              <a:ext uri="{FF2B5EF4-FFF2-40B4-BE49-F238E27FC236}">
                <a16:creationId xmlns:a16="http://schemas.microsoft.com/office/drawing/2014/main" id="{E8E23BDF-A6FA-AC34-9B6F-C2EFB435D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Box 11">
            <a:extLst>
              <a:ext uri="{FF2B5EF4-FFF2-40B4-BE49-F238E27FC236}">
                <a16:creationId xmlns:a16="http://schemas.microsoft.com/office/drawing/2014/main" id="{94BD2A5A-816C-826D-14C1-31716CA49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3775" y="1524000"/>
            <a:ext cx="5269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63983A-A818-2BAA-A890-AD21CEE50FB5}"/>
              </a:ext>
            </a:extLst>
          </p:cNvPr>
          <p:cNvSpPr txBox="1"/>
          <p:nvPr/>
        </p:nvSpPr>
        <p:spPr>
          <a:xfrm>
            <a:off x="993775" y="1616284"/>
            <a:ext cx="54254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333333"/>
                </a:solidFill>
                <a:latin typeface="interfaceregular"/>
              </a:rPr>
              <a:t>This 22 year old man presents with pain and swelling to his upper arm. </a:t>
            </a:r>
          </a:p>
          <a:p>
            <a:endParaRPr lang="en-GB" dirty="0">
              <a:solidFill>
                <a:srgbClr val="333333"/>
              </a:solidFill>
              <a:latin typeface="interface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3333"/>
                </a:solidFill>
                <a:latin typeface="interfaceregular"/>
              </a:rPr>
              <a:t>The tumour is found to be an osteosarcoma with no signs of metastasis. What are the treatment options available? </a:t>
            </a:r>
          </a:p>
        </p:txBody>
      </p:sp>
      <p:pic>
        <p:nvPicPr>
          <p:cNvPr id="1026" name="Picture 2" descr="Osteosarcoma - OrthoInfo - AAOS">
            <a:extLst>
              <a:ext uri="{FF2B5EF4-FFF2-40B4-BE49-F238E27FC236}">
                <a16:creationId xmlns:a16="http://schemas.microsoft.com/office/drawing/2014/main" id="{BFFD9342-F47E-A6EB-FEDE-A8EDD10C8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78" y="1522414"/>
            <a:ext cx="3051033" cy="421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208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>
            <a:extLst>
              <a:ext uri="{FF2B5EF4-FFF2-40B4-BE49-F238E27FC236}">
                <a16:creationId xmlns:a16="http://schemas.microsoft.com/office/drawing/2014/main" id="{F6AB1FD3-B908-26AA-AF84-0D297A562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30225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3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B60DF8-CBF1-C0E7-78B4-A5406BFC6983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A3300C8-1434-E5AC-CB88-D07F02FECB8C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9">
            <a:extLst>
              <a:ext uri="{FF2B5EF4-FFF2-40B4-BE49-F238E27FC236}">
                <a16:creationId xmlns:a16="http://schemas.microsoft.com/office/drawing/2014/main" id="{E8E23BDF-A6FA-AC34-9B6F-C2EFB435D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Box 11">
            <a:extLst>
              <a:ext uri="{FF2B5EF4-FFF2-40B4-BE49-F238E27FC236}">
                <a16:creationId xmlns:a16="http://schemas.microsoft.com/office/drawing/2014/main" id="{94BD2A5A-816C-826D-14C1-31716CA49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3775" y="1524000"/>
            <a:ext cx="5269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63983A-A818-2BAA-A890-AD21CEE50FB5}"/>
              </a:ext>
            </a:extLst>
          </p:cNvPr>
          <p:cNvSpPr txBox="1"/>
          <p:nvPr/>
        </p:nvSpPr>
        <p:spPr>
          <a:xfrm>
            <a:off x="993775" y="1616284"/>
            <a:ext cx="54254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333333"/>
                </a:solidFill>
                <a:latin typeface="interfaceregular"/>
              </a:rPr>
              <a:t>This 22 year old man presents with pain and swelling to his upper arm. </a:t>
            </a:r>
          </a:p>
          <a:p>
            <a:endParaRPr lang="en-GB" dirty="0">
              <a:solidFill>
                <a:srgbClr val="333333"/>
              </a:solidFill>
              <a:latin typeface="interface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3333"/>
                </a:solidFill>
                <a:latin typeface="interfaceregular"/>
              </a:rPr>
              <a:t>Discuss the role of the multi-disciplinary team in supporting the patient at different stages of </a:t>
            </a:r>
            <a:r>
              <a:rPr lang="en-GB">
                <a:solidFill>
                  <a:srgbClr val="333333"/>
                </a:solidFill>
                <a:latin typeface="interfaceregular"/>
              </a:rPr>
              <a:t>his treatment. </a:t>
            </a:r>
            <a:endParaRPr lang="en-GB" dirty="0">
              <a:solidFill>
                <a:srgbClr val="333333"/>
              </a:solidFill>
              <a:latin typeface="interfaceregular"/>
            </a:endParaRPr>
          </a:p>
        </p:txBody>
      </p:sp>
      <p:pic>
        <p:nvPicPr>
          <p:cNvPr id="1026" name="Picture 2" descr="Osteosarcoma - OrthoInfo - AAOS">
            <a:extLst>
              <a:ext uri="{FF2B5EF4-FFF2-40B4-BE49-F238E27FC236}">
                <a16:creationId xmlns:a16="http://schemas.microsoft.com/office/drawing/2014/main" id="{BFFD9342-F47E-A6EB-FEDE-A8EDD10C8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78" y="1522414"/>
            <a:ext cx="3051033" cy="421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1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DEDEA00F-1FCC-3B12-1DD8-8D0EC321C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>
            <a:extLst>
              <a:ext uri="{FF2B5EF4-FFF2-40B4-BE49-F238E27FC236}">
                <a16:creationId xmlns:a16="http://schemas.microsoft.com/office/drawing/2014/main" id="{A9F4C774-0FD2-C226-4724-608B82689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3165475"/>
            <a:ext cx="77676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000" b="1" dirty="0">
                <a:solidFill>
                  <a:srgbClr val="6D102F"/>
                </a:solidFill>
              </a:rPr>
              <a:t>Questions?</a:t>
            </a:r>
          </a:p>
        </p:txBody>
      </p:sp>
      <p:pic>
        <p:nvPicPr>
          <p:cNvPr id="7172" name="Picture 6">
            <a:extLst>
              <a:ext uri="{FF2B5EF4-FFF2-40B4-BE49-F238E27FC236}">
                <a16:creationId xmlns:a16="http://schemas.microsoft.com/office/drawing/2014/main" id="{3A3E2182-B6DF-553F-E08F-51924667A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61"/>
          <a:stretch>
            <a:fillRect/>
          </a:stretch>
        </p:blipFill>
        <p:spPr bwMode="auto">
          <a:xfrm>
            <a:off x="757238" y="4784725"/>
            <a:ext cx="884872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and question - Church Of Christ At Gold Hill Road | Church | Religion">
            <a:extLst>
              <a:ext uri="{FF2B5EF4-FFF2-40B4-BE49-F238E27FC236}">
                <a16:creationId xmlns:a16="http://schemas.microsoft.com/office/drawing/2014/main" id="{520B1E0C-A7BC-D57B-57BD-2921463CD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8" t="3935" b="3935"/>
          <a:stretch/>
        </p:blipFill>
        <p:spPr bwMode="auto">
          <a:xfrm>
            <a:off x="6152728" y="685799"/>
            <a:ext cx="6039272" cy="43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DEDEA00F-1FCC-3B12-1DD8-8D0EC321C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0">
            <a:extLst>
              <a:ext uri="{FF2B5EF4-FFF2-40B4-BE49-F238E27FC236}">
                <a16:creationId xmlns:a16="http://schemas.microsoft.com/office/drawing/2014/main" id="{581FCF1F-CE34-6A28-706E-21921DB0D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00" y="1554708"/>
            <a:ext cx="103909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 eaLnBrk="1" hangingPunct="1"/>
            <a:r>
              <a:rPr lang="en-GB" altLang="en-US" sz="2000" dirty="0">
                <a:solidFill>
                  <a:srgbClr val="575958"/>
                </a:solidFill>
              </a:rPr>
              <a:t>Teaching feedback link Module 4.8</a:t>
            </a:r>
            <a:endParaRPr lang="en-GB" altLang="en-US" sz="2400" dirty="0">
              <a:solidFill>
                <a:srgbClr val="575958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DCEFABE-01BD-40B1-88F3-07ADE17F0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800" y="2283837"/>
            <a:ext cx="3006400" cy="29153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0BB3E8C-A3E7-1E2A-8E8A-060BD610207A}"/>
              </a:ext>
            </a:extLst>
          </p:cNvPr>
          <p:cNvSpPr txBox="1"/>
          <p:nvPr/>
        </p:nvSpPr>
        <p:spPr>
          <a:xfrm>
            <a:off x="4267200" y="546719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</a:rPr>
              <a:t>https://s.surveyplanet.com/09bd0nvv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922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3775" y="1536383"/>
            <a:ext cx="52698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56 year old man presents with a rapidly enlarging lump to his right upper arm. He has no relevant past medical history. The lesion is associated with severe pain, not relieved by simple </a:t>
            </a:r>
            <a:r>
              <a:rPr lang="en-US" sz="2000" dirty="0" err="1"/>
              <a:t>analgesias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What classification system is used to stage malignant </a:t>
            </a:r>
            <a:r>
              <a:rPr lang="en-US" sz="2000" dirty="0" err="1"/>
              <a:t>tumours</a:t>
            </a:r>
            <a:r>
              <a:rPr lang="en-US" sz="20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FBF1A-1315-DFEA-299E-BEA0FDD4E0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7760" y="1670561"/>
            <a:ext cx="3261360" cy="389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36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3775" y="1536383"/>
            <a:ext cx="52698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56 year old man presents with a rapidly enlarging lump to his right upper arm. He has no relevant past medical history. The lesion is associated with severe pain, not relieved by simple </a:t>
            </a:r>
            <a:r>
              <a:rPr lang="en-US" sz="2000" dirty="0" err="1"/>
              <a:t>analgesias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What imaging modalities can help with the diagnosis and staging of malignant </a:t>
            </a:r>
            <a:r>
              <a:rPr lang="en-US" sz="2000" dirty="0" err="1"/>
              <a:t>tumours</a:t>
            </a:r>
            <a:r>
              <a:rPr lang="en-US" sz="2000" dirty="0"/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FBF1A-1315-DFEA-299E-BEA0FDD4E0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7760" y="1670561"/>
            <a:ext cx="3261360" cy="389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22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3775" y="1536383"/>
            <a:ext cx="52698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56 year old man presents with a rapidly enlarging lump to his right upper arm. He has no relevant past medical history. The lesion is associated with severe pain, not relieved by simple </a:t>
            </a:r>
            <a:r>
              <a:rPr lang="en-US" sz="2000" dirty="0" err="1"/>
              <a:t>analgesias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 order to obtain a tissue diagnosis, what kinds of biopsy can be performed?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FBF1A-1315-DFEA-299E-BEA0FDD4E0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7760" y="1670561"/>
            <a:ext cx="3261360" cy="389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51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3775" y="1536383"/>
            <a:ext cx="52698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56 year old man presents with a rapidly enlarging lump to his right upper arm. He has no relevant past medical history. The lesion is associated with severe pain, not relieved by simple </a:t>
            </a:r>
            <a:r>
              <a:rPr lang="en-US" sz="2000" dirty="0" err="1"/>
              <a:t>analgesias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 a sarcoma multi-disciplinary team, who are the team members and what is their role?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FBF1A-1315-DFEA-299E-BEA0FDD4E0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7760" y="1670561"/>
            <a:ext cx="3261360" cy="389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20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1C01AB-DDD2-E8DD-2446-41A013F23410}"/>
              </a:ext>
            </a:extLst>
          </p:cNvPr>
          <p:cNvSpPr txBox="1"/>
          <p:nvPr/>
        </p:nvSpPr>
        <p:spPr>
          <a:xfrm>
            <a:off x="993775" y="1536383"/>
            <a:ext cx="4746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65 year old man presents with a painful ulcerating lesion to his right hand.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Describe the evaluation, workup and treatment plan for a suspicious hand mass.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7E34AC-1005-D558-F393-64210B7DC3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43" y="1438277"/>
            <a:ext cx="5117720" cy="362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72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1C01AB-DDD2-E8DD-2446-41A013F23410}"/>
              </a:ext>
            </a:extLst>
          </p:cNvPr>
          <p:cNvSpPr txBox="1"/>
          <p:nvPr/>
        </p:nvSpPr>
        <p:spPr>
          <a:xfrm>
            <a:off x="993775" y="1536383"/>
            <a:ext cx="47466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65 year old man presents with a painful ulcerating lesion to his right hand.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This mass is extremely suspicious for a malignancy. Do you exsanguinate the hand prior to removing the mass?</a:t>
            </a:r>
          </a:p>
          <a:p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7E34AC-1005-D558-F393-64210B7DC3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43" y="1438277"/>
            <a:ext cx="5117720" cy="362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33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1C01AB-DDD2-E8DD-2446-41A013F23410}"/>
              </a:ext>
            </a:extLst>
          </p:cNvPr>
          <p:cNvSpPr txBox="1"/>
          <p:nvPr/>
        </p:nvSpPr>
        <p:spPr>
          <a:xfrm>
            <a:off x="993775" y="1536383"/>
            <a:ext cx="47466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65 year old man presents with a painful ulcerating lesion to his right hand.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What different types of surgical margins can be used for </a:t>
            </a:r>
            <a:r>
              <a:rPr lang="en-US" sz="2000" dirty="0" err="1"/>
              <a:t>tumours</a:t>
            </a:r>
            <a:r>
              <a:rPr lang="en-US" sz="2000" dirty="0"/>
              <a:t> found in the hand?</a:t>
            </a:r>
          </a:p>
          <a:p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7E34AC-1005-D558-F393-64210B7DC3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43" y="1438277"/>
            <a:ext cx="5117720" cy="362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12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1C01AB-DDD2-E8DD-2446-41A013F23410}"/>
              </a:ext>
            </a:extLst>
          </p:cNvPr>
          <p:cNvSpPr txBox="1"/>
          <p:nvPr/>
        </p:nvSpPr>
        <p:spPr>
          <a:xfrm>
            <a:off x="993775" y="1536383"/>
            <a:ext cx="47466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65 year old man presents with a painful ulcerating lesion to his right hand.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Following wide resection of the </a:t>
            </a:r>
            <a:r>
              <a:rPr lang="en-US" sz="2000" dirty="0" err="1"/>
              <a:t>tumour</a:t>
            </a:r>
            <a:r>
              <a:rPr lang="en-US" sz="2000" dirty="0"/>
              <a:t>, what are the options available for wound coverage?</a:t>
            </a:r>
          </a:p>
          <a:p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7E34AC-1005-D558-F393-64210B7DC3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43" y="1438277"/>
            <a:ext cx="5117720" cy="362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46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</TotalTime>
  <Words>608</Words>
  <Application>Microsoft Office PowerPoint</Application>
  <PresentationFormat>Widescreen</PresentationFormat>
  <Paragraphs>73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interfaceregular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O365</cp:lastModifiedBy>
  <cp:revision>58</cp:revision>
  <dcterms:modified xsi:type="dcterms:W3CDTF">2023-07-24T22:48:53Z</dcterms:modified>
  <cp:category/>
</cp:coreProperties>
</file>