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"/>
  </p:notesMasterIdLst>
  <p:sldIdLst>
    <p:sldId id="260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B2FCB-289B-8C47-8338-392D720725F4}" v="15" dt="2023-07-13T09:16:23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45"/>
  </p:normalViewPr>
  <p:slideViewPr>
    <p:cSldViewPr snapToGrid="0" snapToObjects="1">
      <p:cViewPr>
        <p:scale>
          <a:sx n="130" d="100"/>
          <a:sy n="130" d="100"/>
        </p:scale>
        <p:origin x="120" y="-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4.2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Bites: Human and animals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98132"/>
            <a:ext cx="546576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24-year-old student presents to the emergency department with a 36-hour history of pain, swelling, redness, and fever from a laceration to the dorsal aspect of the skin overlying the 4th metacarpophalangeal (MCP) joint of</a:t>
            </a:r>
          </a:p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his right, dominant hand. He says he punched a wall in a fit of rage.</a:t>
            </a:r>
          </a:p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Describe what you see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you have any doubts about the mechanism of injury, and how does this affect your management?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would you assess the extensor tendon intra-operatively?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028" name="Picture 4" descr="Wound sustained from a human bite (from left to right: dorsal view of... |  Download Scientific Diagram">
            <a:extLst>
              <a:ext uri="{FF2B5EF4-FFF2-40B4-BE49-F238E27FC236}">
                <a16:creationId xmlns:a16="http://schemas.microsoft.com/office/drawing/2014/main" id="{9E047EA9-35ED-C07B-CDF9-B49EB7A0E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0"/>
          <a:stretch/>
        </p:blipFill>
        <p:spPr bwMode="auto">
          <a:xfrm>
            <a:off x="7515580" y="1517651"/>
            <a:ext cx="3794477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54657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38 year old presents acutely after breaking up a fight between two dogs. All his tendons, nerves and blood vessels appear to be functioning normally and </a:t>
            </a:r>
            <a:r>
              <a:rPr lang="en-GB" altLang="en-US" sz="2000" dirty="0" err="1">
                <a:solidFill>
                  <a:srgbClr val="575958"/>
                </a:solidFill>
              </a:rPr>
              <a:t>xrays</a:t>
            </a:r>
            <a:r>
              <a:rPr lang="en-GB" altLang="en-US" sz="2000" dirty="0">
                <a:solidFill>
                  <a:srgbClr val="575958"/>
                </a:solidFill>
              </a:rPr>
              <a:t> reveal no fractures.</a:t>
            </a:r>
          </a:p>
          <a:p>
            <a:pPr marL="0" indent="0" eaLnBrk="1" hangingPunct="1"/>
            <a:endParaRPr lang="en-GB" sz="2000" b="1" dirty="0">
              <a:solidFill>
                <a:srgbClr val="575958"/>
              </a:solidFill>
            </a:endParaRPr>
          </a:p>
          <a:p>
            <a:pPr marL="0" indent="0" eaLnBrk="1" hangingPunct="1"/>
            <a:r>
              <a:rPr lang="en-GB" sz="2000" b="1" dirty="0">
                <a:solidFill>
                  <a:srgbClr val="575958"/>
                </a:solidFill>
              </a:rPr>
              <a:t>1. How do dog bites differ from human and cat bites?</a:t>
            </a:r>
          </a:p>
          <a:p>
            <a:pPr marL="457200" indent="-457200" eaLnBrk="1" hangingPunct="1">
              <a:buAutoNum type="arabicPeriod"/>
            </a:pPr>
            <a:endParaRPr lang="en-GB" sz="2000" b="1" dirty="0">
              <a:solidFill>
                <a:srgbClr val="575958"/>
              </a:solidFill>
            </a:endParaRPr>
          </a:p>
          <a:p>
            <a:pPr eaLnBrk="1" hangingPunct="1">
              <a:buAutoNum type="arabicPeriod"/>
            </a:pPr>
            <a:r>
              <a:rPr lang="en-GB" sz="2000" b="1" i="0" dirty="0">
                <a:solidFill>
                  <a:srgbClr val="575958"/>
                </a:solidFill>
                <a:effectLst/>
                <a:latin typeface="Calibri" panose="020F0502020204030204" pitchFamily="34" charset="0"/>
              </a:rPr>
              <a:t>Do all dog bites require surgery</a:t>
            </a:r>
          </a:p>
          <a:p>
            <a:pPr eaLnBrk="1" hangingPunct="1">
              <a:buAutoNum type="arabicPeriod"/>
            </a:pPr>
            <a:endParaRPr lang="en-GB" sz="2000" b="1" dirty="0">
              <a:solidFill>
                <a:srgbClr val="575958"/>
              </a:solidFill>
            </a:endParaRPr>
          </a:p>
          <a:p>
            <a:pPr eaLnBrk="1" hangingPunct="1">
              <a:buAutoNum type="arabicPeriod"/>
            </a:pPr>
            <a:r>
              <a:rPr lang="en-GB" sz="2000" b="1" i="0" dirty="0">
                <a:solidFill>
                  <a:srgbClr val="575958"/>
                </a:solidFill>
                <a:effectLst/>
                <a:latin typeface="Calibri" panose="020F0502020204030204" pitchFamily="34" charset="0"/>
              </a:rPr>
              <a:t>How would you choose to manage this patient?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052" name="Picture 4" descr="Dog Bite to right hand - Best Wound Practice">
            <a:extLst>
              <a:ext uri="{FF2B5EF4-FFF2-40B4-BE49-F238E27FC236}">
                <a16:creationId xmlns:a16="http://schemas.microsoft.com/office/drawing/2014/main" id="{16C6B823-33A7-7F0B-35CD-8723A4042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 b="7070"/>
          <a:stretch/>
        </p:blipFill>
        <p:spPr bwMode="auto">
          <a:xfrm>
            <a:off x="7951788" y="1534676"/>
            <a:ext cx="3238500" cy="41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500097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42 year old bitten by a stray cat 4 days ago. He washed the small puncture wounds under a tap at the time and thought it would be ok. The wounds themselves have sealed over, but the thenar eminence is now extremely swollen and painful.</a:t>
            </a:r>
          </a:p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has happened here?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Where do you think the infection has penetrated?</a:t>
            </a:r>
          </a:p>
          <a:p>
            <a:pPr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would you manage </a:t>
            </a:r>
            <a:r>
              <a:rPr lang="en-GB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situation?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076" name="Picture 4" descr="Cat bite...scroll to see the culprit... : r/CatsAreAssholes">
            <a:extLst>
              <a:ext uri="{FF2B5EF4-FFF2-40B4-BE49-F238E27FC236}">
                <a16:creationId xmlns:a16="http://schemas.microsoft.com/office/drawing/2014/main" id="{9CE2E680-FC10-F326-3201-1DB42745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63" y="1671637"/>
            <a:ext cx="2133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267</Words>
  <Application>Microsoft Macintosh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2023-07-13T09:18:31Z</dcterms:modified>
  <cp:category/>
</cp:coreProperties>
</file>