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7"/>
  </p:notesMasterIdLst>
  <p:sldIdLst>
    <p:sldId id="260" r:id="rId2"/>
    <p:sldId id="257" r:id="rId3"/>
    <p:sldId id="261" r:id="rId4"/>
    <p:sldId id="262" r:id="rId5"/>
    <p:sldId id="258" r:id="rId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19235A-398E-E843-9CAB-E47219B6B996}" v="24" dt="2023-07-13T08:05:48.8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4645"/>
  </p:normalViewPr>
  <p:slideViewPr>
    <p:cSldViewPr snapToGrid="0" snapToObjects="1">
      <p:cViewPr varScale="1">
        <p:scale>
          <a:sx n="113" d="100"/>
          <a:sy n="113" d="100"/>
        </p:scale>
        <p:origin x="62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hape 3">
            <a:extLst>
              <a:ext uri="{FF2B5EF4-FFF2-40B4-BE49-F238E27FC236}">
                <a16:creationId xmlns:a16="http://schemas.microsoft.com/office/drawing/2014/main" id="{D41C71F3-00B0-4D50-CF2E-D5D5220D375A}"/>
              </a:ext>
            </a:extLst>
          </p:cNvPr>
          <p:cNvSpPr>
            <a:spLocks noGrp="1" noRot="1" noChangeAspect="1"/>
          </p:cNvSpPr>
          <p:nvPr>
            <p:ph type="sldImg" idx="2"/>
          </p:nvPr>
        </p:nvSpPr>
        <p:spPr bwMode="auto">
          <a:xfrm>
            <a:off x="1143000" y="685800"/>
            <a:ext cx="4572000" cy="3429000"/>
          </a:xfrm>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 name="Shape 4">
            <a:extLst>
              <a:ext uri="{FF2B5EF4-FFF2-40B4-BE49-F238E27FC236}">
                <a16:creationId xmlns:a16="http://schemas.microsoft.com/office/drawing/2014/main" id="{AAA5FAC7-FE37-D255-8A56-1A9A668434FA}"/>
              </a:ext>
            </a:extLst>
          </p:cNvPr>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pPr lvl="0"/>
            <a:endParaRPr noProof="0"/>
          </a:p>
        </p:txBody>
      </p:sp>
    </p:spTree>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30B5E0C-15C9-9BF8-82B6-51375E913D45}"/>
              </a:ext>
            </a:extLst>
          </p:cNvPr>
          <p:cNvSpPr>
            <a:spLocks noGrp="1"/>
          </p:cNvSpPr>
          <p:nvPr>
            <p:ph type="dt" sz="half" idx="10"/>
          </p:nvPr>
        </p:nvSpPr>
        <p:spPr/>
        <p:txBody>
          <a:bodyPr/>
          <a:lstStyle>
            <a:lvl1pPr>
              <a:defRPr/>
            </a:lvl1pPr>
          </a:lstStyle>
          <a:p>
            <a:pPr>
              <a:defRPr/>
            </a:pPr>
            <a:fld id="{BAD07D94-8181-FA47-8815-A4E2FD121091}" type="datetimeFigureOut">
              <a:rPr lang="en-GB"/>
              <a:pPr>
                <a:defRPr/>
              </a:pPr>
              <a:t>13/07/2023</a:t>
            </a:fld>
            <a:endParaRPr lang="en-GB"/>
          </a:p>
        </p:txBody>
      </p:sp>
      <p:sp>
        <p:nvSpPr>
          <p:cNvPr id="5" name="Footer Placeholder 4">
            <a:extLst>
              <a:ext uri="{FF2B5EF4-FFF2-40B4-BE49-F238E27FC236}">
                <a16:creationId xmlns:a16="http://schemas.microsoft.com/office/drawing/2014/main" id="{9A1A2DF8-BEA4-7056-C799-488413E1FCB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6BAD4A5-8ADE-7628-47DA-410EBB90C354}"/>
              </a:ext>
            </a:extLst>
          </p:cNvPr>
          <p:cNvSpPr>
            <a:spLocks noGrp="1"/>
          </p:cNvSpPr>
          <p:nvPr>
            <p:ph type="sldNum" sz="quarter" idx="12"/>
          </p:nvPr>
        </p:nvSpPr>
        <p:spPr/>
        <p:txBody>
          <a:bodyPr/>
          <a:lstStyle>
            <a:lvl1pPr>
              <a:defRPr/>
            </a:lvl1pPr>
          </a:lstStyle>
          <a:p>
            <a:fld id="{6866E288-E55D-D743-B473-F1B7F0FEBEF4}" type="slidenum">
              <a:rPr lang="en-GB" altLang="en-US"/>
              <a:pPr/>
              <a:t>‹#›</a:t>
            </a:fld>
            <a:endParaRPr lang="en-GB" altLang="en-US"/>
          </a:p>
        </p:txBody>
      </p:sp>
    </p:spTree>
    <p:extLst>
      <p:ext uri="{BB962C8B-B14F-4D97-AF65-F5344CB8AC3E}">
        <p14:creationId xmlns:p14="http://schemas.microsoft.com/office/powerpoint/2010/main" val="2704094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0C4FD1-B964-3D34-6D3D-C3DE49CE4958}"/>
              </a:ext>
            </a:extLst>
          </p:cNvPr>
          <p:cNvSpPr>
            <a:spLocks noGrp="1"/>
          </p:cNvSpPr>
          <p:nvPr>
            <p:ph type="dt" sz="half" idx="10"/>
          </p:nvPr>
        </p:nvSpPr>
        <p:spPr/>
        <p:txBody>
          <a:bodyPr/>
          <a:lstStyle>
            <a:lvl1pPr>
              <a:defRPr/>
            </a:lvl1pPr>
          </a:lstStyle>
          <a:p>
            <a:pPr>
              <a:defRPr/>
            </a:pPr>
            <a:fld id="{AC4A7D37-14AB-894C-BD8F-F6F6CFA77620}" type="datetimeFigureOut">
              <a:rPr lang="en-GB"/>
              <a:pPr>
                <a:defRPr/>
              </a:pPr>
              <a:t>13/07/2023</a:t>
            </a:fld>
            <a:endParaRPr lang="en-GB"/>
          </a:p>
        </p:txBody>
      </p:sp>
      <p:sp>
        <p:nvSpPr>
          <p:cNvPr id="5" name="Footer Placeholder 4">
            <a:extLst>
              <a:ext uri="{FF2B5EF4-FFF2-40B4-BE49-F238E27FC236}">
                <a16:creationId xmlns:a16="http://schemas.microsoft.com/office/drawing/2014/main" id="{77F565BF-7091-F921-C76B-45A03475A09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821C462-DDEE-EEE3-834C-0B77B9BC9E2E}"/>
              </a:ext>
            </a:extLst>
          </p:cNvPr>
          <p:cNvSpPr>
            <a:spLocks noGrp="1"/>
          </p:cNvSpPr>
          <p:nvPr>
            <p:ph type="sldNum" sz="quarter" idx="12"/>
          </p:nvPr>
        </p:nvSpPr>
        <p:spPr/>
        <p:txBody>
          <a:bodyPr/>
          <a:lstStyle>
            <a:lvl1pPr>
              <a:defRPr/>
            </a:lvl1pPr>
          </a:lstStyle>
          <a:p>
            <a:fld id="{8881CAD5-7525-954B-9CFA-0F80CEB16D4F}" type="slidenum">
              <a:rPr lang="en-GB" altLang="en-US"/>
              <a:pPr/>
              <a:t>‹#›</a:t>
            </a:fld>
            <a:endParaRPr lang="en-GB" altLang="en-US"/>
          </a:p>
        </p:txBody>
      </p:sp>
    </p:spTree>
    <p:extLst>
      <p:ext uri="{BB962C8B-B14F-4D97-AF65-F5344CB8AC3E}">
        <p14:creationId xmlns:p14="http://schemas.microsoft.com/office/powerpoint/2010/main" val="253554765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785DF3-AEF5-E64B-26C3-94B327B6DE34}"/>
              </a:ext>
            </a:extLst>
          </p:cNvPr>
          <p:cNvSpPr>
            <a:spLocks noGrp="1"/>
          </p:cNvSpPr>
          <p:nvPr>
            <p:ph type="dt" sz="half" idx="10"/>
          </p:nvPr>
        </p:nvSpPr>
        <p:spPr/>
        <p:txBody>
          <a:bodyPr/>
          <a:lstStyle>
            <a:lvl1pPr>
              <a:defRPr/>
            </a:lvl1pPr>
          </a:lstStyle>
          <a:p>
            <a:pPr>
              <a:defRPr/>
            </a:pPr>
            <a:fld id="{2DC7287D-3E82-3149-8BAB-FA9662642B66}" type="datetimeFigureOut">
              <a:rPr lang="en-GB"/>
              <a:pPr>
                <a:defRPr/>
              </a:pPr>
              <a:t>13/07/2023</a:t>
            </a:fld>
            <a:endParaRPr lang="en-GB"/>
          </a:p>
        </p:txBody>
      </p:sp>
      <p:sp>
        <p:nvSpPr>
          <p:cNvPr id="5" name="Footer Placeholder 4">
            <a:extLst>
              <a:ext uri="{FF2B5EF4-FFF2-40B4-BE49-F238E27FC236}">
                <a16:creationId xmlns:a16="http://schemas.microsoft.com/office/drawing/2014/main" id="{1B3F9F6E-33CB-4B8D-FBAD-841C6A6688F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C2E77B7-5E68-52C8-6A0B-0A4D4069786F}"/>
              </a:ext>
            </a:extLst>
          </p:cNvPr>
          <p:cNvSpPr>
            <a:spLocks noGrp="1"/>
          </p:cNvSpPr>
          <p:nvPr>
            <p:ph type="sldNum" sz="quarter" idx="12"/>
          </p:nvPr>
        </p:nvSpPr>
        <p:spPr/>
        <p:txBody>
          <a:bodyPr/>
          <a:lstStyle>
            <a:lvl1pPr>
              <a:defRPr/>
            </a:lvl1pPr>
          </a:lstStyle>
          <a:p>
            <a:fld id="{7A15A109-4491-3A4E-81E6-197447761794}" type="slidenum">
              <a:rPr lang="en-GB" altLang="en-US"/>
              <a:pPr/>
              <a:t>‹#›</a:t>
            </a:fld>
            <a:endParaRPr lang="en-GB" altLang="en-US"/>
          </a:p>
        </p:txBody>
      </p:sp>
    </p:spTree>
    <p:extLst>
      <p:ext uri="{BB962C8B-B14F-4D97-AF65-F5344CB8AC3E}">
        <p14:creationId xmlns:p14="http://schemas.microsoft.com/office/powerpoint/2010/main" val="60756741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E672D7-AB51-BA2C-682E-E644DB41511C}"/>
              </a:ext>
            </a:extLst>
          </p:cNvPr>
          <p:cNvSpPr>
            <a:spLocks noGrp="1"/>
          </p:cNvSpPr>
          <p:nvPr>
            <p:ph type="dt" sz="half" idx="10"/>
          </p:nvPr>
        </p:nvSpPr>
        <p:spPr/>
        <p:txBody>
          <a:bodyPr/>
          <a:lstStyle>
            <a:lvl1pPr>
              <a:defRPr/>
            </a:lvl1pPr>
          </a:lstStyle>
          <a:p>
            <a:pPr>
              <a:defRPr/>
            </a:pPr>
            <a:fld id="{1231ABBE-21D3-474D-81D2-9F18753D58BD}" type="datetimeFigureOut">
              <a:rPr lang="en-GB"/>
              <a:pPr>
                <a:defRPr/>
              </a:pPr>
              <a:t>13/07/2023</a:t>
            </a:fld>
            <a:endParaRPr lang="en-GB"/>
          </a:p>
        </p:txBody>
      </p:sp>
      <p:sp>
        <p:nvSpPr>
          <p:cNvPr id="5" name="Footer Placeholder 4">
            <a:extLst>
              <a:ext uri="{FF2B5EF4-FFF2-40B4-BE49-F238E27FC236}">
                <a16:creationId xmlns:a16="http://schemas.microsoft.com/office/drawing/2014/main" id="{DF2D826D-EE04-1B46-C593-E5BD7F8E886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09B33DF-3426-6478-6E4C-2FFDC222FB6B}"/>
              </a:ext>
            </a:extLst>
          </p:cNvPr>
          <p:cNvSpPr>
            <a:spLocks noGrp="1"/>
          </p:cNvSpPr>
          <p:nvPr>
            <p:ph type="sldNum" sz="quarter" idx="12"/>
          </p:nvPr>
        </p:nvSpPr>
        <p:spPr/>
        <p:txBody>
          <a:bodyPr/>
          <a:lstStyle>
            <a:lvl1pPr>
              <a:defRPr/>
            </a:lvl1pPr>
          </a:lstStyle>
          <a:p>
            <a:fld id="{2DCFE55B-E959-2842-ABE2-CB62AFA5F560}" type="slidenum">
              <a:rPr lang="en-GB" altLang="en-US"/>
              <a:pPr/>
              <a:t>‹#›</a:t>
            </a:fld>
            <a:endParaRPr lang="en-GB" altLang="en-US"/>
          </a:p>
        </p:txBody>
      </p:sp>
    </p:spTree>
    <p:extLst>
      <p:ext uri="{BB962C8B-B14F-4D97-AF65-F5344CB8AC3E}">
        <p14:creationId xmlns:p14="http://schemas.microsoft.com/office/powerpoint/2010/main" val="37544237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657C4C6-B06D-8EF8-200D-B421890FF5CE}"/>
              </a:ext>
            </a:extLst>
          </p:cNvPr>
          <p:cNvSpPr>
            <a:spLocks noGrp="1"/>
          </p:cNvSpPr>
          <p:nvPr>
            <p:ph type="dt" sz="half" idx="10"/>
          </p:nvPr>
        </p:nvSpPr>
        <p:spPr/>
        <p:txBody>
          <a:bodyPr/>
          <a:lstStyle>
            <a:lvl1pPr>
              <a:defRPr/>
            </a:lvl1pPr>
          </a:lstStyle>
          <a:p>
            <a:pPr>
              <a:defRPr/>
            </a:pPr>
            <a:fld id="{B8F250F2-5897-424A-A3D4-BDC6AA60E3D6}" type="datetimeFigureOut">
              <a:rPr lang="en-GB"/>
              <a:pPr>
                <a:defRPr/>
              </a:pPr>
              <a:t>13/07/2023</a:t>
            </a:fld>
            <a:endParaRPr lang="en-GB"/>
          </a:p>
        </p:txBody>
      </p:sp>
      <p:sp>
        <p:nvSpPr>
          <p:cNvPr id="5" name="Footer Placeholder 4">
            <a:extLst>
              <a:ext uri="{FF2B5EF4-FFF2-40B4-BE49-F238E27FC236}">
                <a16:creationId xmlns:a16="http://schemas.microsoft.com/office/drawing/2014/main" id="{57EE60C0-09A4-94C4-9821-BE864E2A728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F3C42AC-FFE1-969D-C43F-7976AEEE7405}"/>
              </a:ext>
            </a:extLst>
          </p:cNvPr>
          <p:cNvSpPr>
            <a:spLocks noGrp="1"/>
          </p:cNvSpPr>
          <p:nvPr>
            <p:ph type="sldNum" sz="quarter" idx="12"/>
          </p:nvPr>
        </p:nvSpPr>
        <p:spPr/>
        <p:txBody>
          <a:bodyPr/>
          <a:lstStyle>
            <a:lvl1pPr>
              <a:defRPr/>
            </a:lvl1pPr>
          </a:lstStyle>
          <a:p>
            <a:fld id="{5BD34CA8-F53B-0B44-AA30-96F8EED19437}" type="slidenum">
              <a:rPr lang="en-GB" altLang="en-US"/>
              <a:pPr/>
              <a:t>‹#›</a:t>
            </a:fld>
            <a:endParaRPr lang="en-GB" altLang="en-US"/>
          </a:p>
        </p:txBody>
      </p:sp>
    </p:spTree>
    <p:extLst>
      <p:ext uri="{BB962C8B-B14F-4D97-AF65-F5344CB8AC3E}">
        <p14:creationId xmlns:p14="http://schemas.microsoft.com/office/powerpoint/2010/main" val="377589761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096B2649-66FC-D8F3-158F-157A5090787A}"/>
              </a:ext>
            </a:extLst>
          </p:cNvPr>
          <p:cNvSpPr>
            <a:spLocks noGrp="1"/>
          </p:cNvSpPr>
          <p:nvPr>
            <p:ph type="dt" sz="half" idx="10"/>
          </p:nvPr>
        </p:nvSpPr>
        <p:spPr/>
        <p:txBody>
          <a:bodyPr/>
          <a:lstStyle>
            <a:lvl1pPr>
              <a:defRPr/>
            </a:lvl1pPr>
          </a:lstStyle>
          <a:p>
            <a:pPr>
              <a:defRPr/>
            </a:pPr>
            <a:fld id="{C9AA3D2E-D341-B643-B4C8-B6B91873195E}" type="datetimeFigureOut">
              <a:rPr lang="en-GB"/>
              <a:pPr>
                <a:defRPr/>
              </a:pPr>
              <a:t>13/07/2023</a:t>
            </a:fld>
            <a:endParaRPr lang="en-GB"/>
          </a:p>
        </p:txBody>
      </p:sp>
      <p:sp>
        <p:nvSpPr>
          <p:cNvPr id="6" name="Footer Placeholder 4">
            <a:extLst>
              <a:ext uri="{FF2B5EF4-FFF2-40B4-BE49-F238E27FC236}">
                <a16:creationId xmlns:a16="http://schemas.microsoft.com/office/drawing/2014/main" id="{C2D18116-5EAE-7EF4-7653-B5A22B26C12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A87B1B2-8598-BD6D-47CC-5BE123B1A31E}"/>
              </a:ext>
            </a:extLst>
          </p:cNvPr>
          <p:cNvSpPr>
            <a:spLocks noGrp="1"/>
          </p:cNvSpPr>
          <p:nvPr>
            <p:ph type="sldNum" sz="quarter" idx="12"/>
          </p:nvPr>
        </p:nvSpPr>
        <p:spPr/>
        <p:txBody>
          <a:bodyPr/>
          <a:lstStyle>
            <a:lvl1pPr>
              <a:defRPr/>
            </a:lvl1pPr>
          </a:lstStyle>
          <a:p>
            <a:fld id="{B450304E-B575-6B42-A620-D977344A70D7}" type="slidenum">
              <a:rPr lang="en-GB" altLang="en-US"/>
              <a:pPr/>
              <a:t>‹#›</a:t>
            </a:fld>
            <a:endParaRPr lang="en-GB" altLang="en-US"/>
          </a:p>
        </p:txBody>
      </p:sp>
    </p:spTree>
    <p:extLst>
      <p:ext uri="{BB962C8B-B14F-4D97-AF65-F5344CB8AC3E}">
        <p14:creationId xmlns:p14="http://schemas.microsoft.com/office/powerpoint/2010/main" val="162279041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F0281CC6-1CFC-6AE4-8473-64E1013469AD}"/>
              </a:ext>
            </a:extLst>
          </p:cNvPr>
          <p:cNvSpPr>
            <a:spLocks noGrp="1"/>
          </p:cNvSpPr>
          <p:nvPr>
            <p:ph type="dt" sz="half" idx="10"/>
          </p:nvPr>
        </p:nvSpPr>
        <p:spPr/>
        <p:txBody>
          <a:bodyPr/>
          <a:lstStyle>
            <a:lvl1pPr>
              <a:defRPr/>
            </a:lvl1pPr>
          </a:lstStyle>
          <a:p>
            <a:pPr>
              <a:defRPr/>
            </a:pPr>
            <a:fld id="{268F91FC-8180-7C4D-A709-5955E34E3BF6}" type="datetimeFigureOut">
              <a:rPr lang="en-GB"/>
              <a:pPr>
                <a:defRPr/>
              </a:pPr>
              <a:t>13/07/2023</a:t>
            </a:fld>
            <a:endParaRPr lang="en-GB"/>
          </a:p>
        </p:txBody>
      </p:sp>
      <p:sp>
        <p:nvSpPr>
          <p:cNvPr id="8" name="Footer Placeholder 4">
            <a:extLst>
              <a:ext uri="{FF2B5EF4-FFF2-40B4-BE49-F238E27FC236}">
                <a16:creationId xmlns:a16="http://schemas.microsoft.com/office/drawing/2014/main" id="{792BC458-DE77-3254-F2C5-B7E4E80F16E5}"/>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F9B8E092-882C-B2EA-D62D-C2E92EC14957}"/>
              </a:ext>
            </a:extLst>
          </p:cNvPr>
          <p:cNvSpPr>
            <a:spLocks noGrp="1"/>
          </p:cNvSpPr>
          <p:nvPr>
            <p:ph type="sldNum" sz="quarter" idx="12"/>
          </p:nvPr>
        </p:nvSpPr>
        <p:spPr/>
        <p:txBody>
          <a:bodyPr/>
          <a:lstStyle>
            <a:lvl1pPr>
              <a:defRPr/>
            </a:lvl1pPr>
          </a:lstStyle>
          <a:p>
            <a:fld id="{0C4CF339-03D0-964B-9AEB-E94BBAD4A626}" type="slidenum">
              <a:rPr lang="en-GB" altLang="en-US"/>
              <a:pPr/>
              <a:t>‹#›</a:t>
            </a:fld>
            <a:endParaRPr lang="en-GB" altLang="en-US"/>
          </a:p>
        </p:txBody>
      </p:sp>
    </p:spTree>
    <p:extLst>
      <p:ext uri="{BB962C8B-B14F-4D97-AF65-F5344CB8AC3E}">
        <p14:creationId xmlns:p14="http://schemas.microsoft.com/office/powerpoint/2010/main" val="322748366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917D361D-3850-F852-62A4-89D8FC265D26}"/>
              </a:ext>
            </a:extLst>
          </p:cNvPr>
          <p:cNvSpPr>
            <a:spLocks noGrp="1"/>
          </p:cNvSpPr>
          <p:nvPr>
            <p:ph type="dt" sz="half" idx="10"/>
          </p:nvPr>
        </p:nvSpPr>
        <p:spPr/>
        <p:txBody>
          <a:bodyPr/>
          <a:lstStyle>
            <a:lvl1pPr>
              <a:defRPr/>
            </a:lvl1pPr>
          </a:lstStyle>
          <a:p>
            <a:pPr>
              <a:defRPr/>
            </a:pPr>
            <a:fld id="{B961C0A4-50F3-1942-83F9-1F506E069AA2}" type="datetimeFigureOut">
              <a:rPr lang="en-GB"/>
              <a:pPr>
                <a:defRPr/>
              </a:pPr>
              <a:t>13/07/2023</a:t>
            </a:fld>
            <a:endParaRPr lang="en-GB"/>
          </a:p>
        </p:txBody>
      </p:sp>
      <p:sp>
        <p:nvSpPr>
          <p:cNvPr id="4" name="Footer Placeholder 4">
            <a:extLst>
              <a:ext uri="{FF2B5EF4-FFF2-40B4-BE49-F238E27FC236}">
                <a16:creationId xmlns:a16="http://schemas.microsoft.com/office/drawing/2014/main" id="{FCAC53CB-F3F3-BF23-622B-B391BEA25969}"/>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2AFA870E-057D-B044-DB89-328FA204E0D4}"/>
              </a:ext>
            </a:extLst>
          </p:cNvPr>
          <p:cNvSpPr>
            <a:spLocks noGrp="1"/>
          </p:cNvSpPr>
          <p:nvPr>
            <p:ph type="sldNum" sz="quarter" idx="12"/>
          </p:nvPr>
        </p:nvSpPr>
        <p:spPr/>
        <p:txBody>
          <a:bodyPr/>
          <a:lstStyle>
            <a:lvl1pPr>
              <a:defRPr/>
            </a:lvl1pPr>
          </a:lstStyle>
          <a:p>
            <a:fld id="{C23AA2F1-F4CC-AD48-92D1-3C22D8B401F7}" type="slidenum">
              <a:rPr lang="en-GB" altLang="en-US"/>
              <a:pPr/>
              <a:t>‹#›</a:t>
            </a:fld>
            <a:endParaRPr lang="en-GB" altLang="en-US"/>
          </a:p>
        </p:txBody>
      </p:sp>
    </p:spTree>
    <p:extLst>
      <p:ext uri="{BB962C8B-B14F-4D97-AF65-F5344CB8AC3E}">
        <p14:creationId xmlns:p14="http://schemas.microsoft.com/office/powerpoint/2010/main" val="267967088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01DCDB2-FC38-A816-FDA2-AB41E9BE69B9}"/>
              </a:ext>
            </a:extLst>
          </p:cNvPr>
          <p:cNvSpPr>
            <a:spLocks noGrp="1"/>
          </p:cNvSpPr>
          <p:nvPr>
            <p:ph type="dt" sz="half" idx="10"/>
          </p:nvPr>
        </p:nvSpPr>
        <p:spPr/>
        <p:txBody>
          <a:bodyPr/>
          <a:lstStyle>
            <a:lvl1pPr>
              <a:defRPr/>
            </a:lvl1pPr>
          </a:lstStyle>
          <a:p>
            <a:pPr>
              <a:defRPr/>
            </a:pPr>
            <a:fld id="{7BA46C62-CBA8-CD41-8130-1F365C455EB8}" type="datetimeFigureOut">
              <a:rPr lang="en-GB"/>
              <a:pPr>
                <a:defRPr/>
              </a:pPr>
              <a:t>13/07/2023</a:t>
            </a:fld>
            <a:endParaRPr lang="en-GB"/>
          </a:p>
        </p:txBody>
      </p:sp>
      <p:sp>
        <p:nvSpPr>
          <p:cNvPr id="3" name="Footer Placeholder 4">
            <a:extLst>
              <a:ext uri="{FF2B5EF4-FFF2-40B4-BE49-F238E27FC236}">
                <a16:creationId xmlns:a16="http://schemas.microsoft.com/office/drawing/2014/main" id="{FC73A505-3556-4DF3-70F8-5DC4CA9EA480}"/>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E021F4E7-03F1-ACD4-6FB9-C8716FDF4636}"/>
              </a:ext>
            </a:extLst>
          </p:cNvPr>
          <p:cNvSpPr>
            <a:spLocks noGrp="1"/>
          </p:cNvSpPr>
          <p:nvPr>
            <p:ph type="sldNum" sz="quarter" idx="12"/>
          </p:nvPr>
        </p:nvSpPr>
        <p:spPr/>
        <p:txBody>
          <a:bodyPr/>
          <a:lstStyle>
            <a:lvl1pPr>
              <a:defRPr/>
            </a:lvl1pPr>
          </a:lstStyle>
          <a:p>
            <a:fld id="{F8C1DC72-60D2-8E41-81A0-15AEA50D488F}" type="slidenum">
              <a:rPr lang="en-GB" altLang="en-US"/>
              <a:pPr/>
              <a:t>‹#›</a:t>
            </a:fld>
            <a:endParaRPr lang="en-GB" altLang="en-US"/>
          </a:p>
        </p:txBody>
      </p:sp>
    </p:spTree>
    <p:extLst>
      <p:ext uri="{BB962C8B-B14F-4D97-AF65-F5344CB8AC3E}">
        <p14:creationId xmlns:p14="http://schemas.microsoft.com/office/powerpoint/2010/main" val="105960352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48032DC5-A866-4E5A-8561-5DF560BFC0E1}"/>
              </a:ext>
            </a:extLst>
          </p:cNvPr>
          <p:cNvSpPr>
            <a:spLocks noGrp="1"/>
          </p:cNvSpPr>
          <p:nvPr>
            <p:ph type="dt" sz="half" idx="10"/>
          </p:nvPr>
        </p:nvSpPr>
        <p:spPr/>
        <p:txBody>
          <a:bodyPr/>
          <a:lstStyle>
            <a:lvl1pPr>
              <a:defRPr/>
            </a:lvl1pPr>
          </a:lstStyle>
          <a:p>
            <a:pPr>
              <a:defRPr/>
            </a:pPr>
            <a:fld id="{89DE0CA2-C401-8749-8669-0DCE30856445}" type="datetimeFigureOut">
              <a:rPr lang="en-GB"/>
              <a:pPr>
                <a:defRPr/>
              </a:pPr>
              <a:t>13/07/2023</a:t>
            </a:fld>
            <a:endParaRPr lang="en-GB"/>
          </a:p>
        </p:txBody>
      </p:sp>
      <p:sp>
        <p:nvSpPr>
          <p:cNvPr id="6" name="Footer Placeholder 4">
            <a:extLst>
              <a:ext uri="{FF2B5EF4-FFF2-40B4-BE49-F238E27FC236}">
                <a16:creationId xmlns:a16="http://schemas.microsoft.com/office/drawing/2014/main" id="{9DE2CF16-5113-0EE7-935F-9E722C81B6A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57B3B0EC-5F83-96A4-539B-FC0BF839DDCD}"/>
              </a:ext>
            </a:extLst>
          </p:cNvPr>
          <p:cNvSpPr>
            <a:spLocks noGrp="1"/>
          </p:cNvSpPr>
          <p:nvPr>
            <p:ph type="sldNum" sz="quarter" idx="12"/>
          </p:nvPr>
        </p:nvSpPr>
        <p:spPr/>
        <p:txBody>
          <a:bodyPr/>
          <a:lstStyle>
            <a:lvl1pPr>
              <a:defRPr/>
            </a:lvl1pPr>
          </a:lstStyle>
          <a:p>
            <a:fld id="{477F995A-D098-B047-B6E8-BB420A4819A9}" type="slidenum">
              <a:rPr lang="en-GB" altLang="en-US"/>
              <a:pPr/>
              <a:t>‹#›</a:t>
            </a:fld>
            <a:endParaRPr lang="en-GB" altLang="en-US"/>
          </a:p>
        </p:txBody>
      </p:sp>
    </p:spTree>
    <p:extLst>
      <p:ext uri="{BB962C8B-B14F-4D97-AF65-F5344CB8AC3E}">
        <p14:creationId xmlns:p14="http://schemas.microsoft.com/office/powerpoint/2010/main" val="40109840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5D6F38F5-922F-CB34-72BE-7041457EAD6D}"/>
              </a:ext>
            </a:extLst>
          </p:cNvPr>
          <p:cNvSpPr>
            <a:spLocks noGrp="1"/>
          </p:cNvSpPr>
          <p:nvPr>
            <p:ph type="dt" sz="half" idx="10"/>
          </p:nvPr>
        </p:nvSpPr>
        <p:spPr/>
        <p:txBody>
          <a:bodyPr/>
          <a:lstStyle>
            <a:lvl1pPr>
              <a:defRPr/>
            </a:lvl1pPr>
          </a:lstStyle>
          <a:p>
            <a:pPr>
              <a:defRPr/>
            </a:pPr>
            <a:fld id="{A4EA2A77-D386-ED47-AFD5-8538CC2C4071}" type="datetimeFigureOut">
              <a:rPr lang="en-GB"/>
              <a:pPr>
                <a:defRPr/>
              </a:pPr>
              <a:t>13/07/2023</a:t>
            </a:fld>
            <a:endParaRPr lang="en-GB"/>
          </a:p>
        </p:txBody>
      </p:sp>
      <p:sp>
        <p:nvSpPr>
          <p:cNvPr id="6" name="Footer Placeholder 4">
            <a:extLst>
              <a:ext uri="{FF2B5EF4-FFF2-40B4-BE49-F238E27FC236}">
                <a16:creationId xmlns:a16="http://schemas.microsoft.com/office/drawing/2014/main" id="{5F5BD951-3E89-585C-F6E7-5DA2D7B26C0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E807005-46E8-CF04-29DF-67D2EE11F56F}"/>
              </a:ext>
            </a:extLst>
          </p:cNvPr>
          <p:cNvSpPr>
            <a:spLocks noGrp="1"/>
          </p:cNvSpPr>
          <p:nvPr>
            <p:ph type="sldNum" sz="quarter" idx="12"/>
          </p:nvPr>
        </p:nvSpPr>
        <p:spPr/>
        <p:txBody>
          <a:bodyPr/>
          <a:lstStyle>
            <a:lvl1pPr>
              <a:defRPr/>
            </a:lvl1pPr>
          </a:lstStyle>
          <a:p>
            <a:fld id="{0A525C4C-F5DA-2949-92E5-93103FC2E9BA}" type="slidenum">
              <a:rPr lang="en-GB" altLang="en-US"/>
              <a:pPr/>
              <a:t>‹#›</a:t>
            </a:fld>
            <a:endParaRPr lang="en-GB" altLang="en-US"/>
          </a:p>
        </p:txBody>
      </p:sp>
    </p:spTree>
    <p:extLst>
      <p:ext uri="{BB962C8B-B14F-4D97-AF65-F5344CB8AC3E}">
        <p14:creationId xmlns:p14="http://schemas.microsoft.com/office/powerpoint/2010/main" val="39701544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D486B5B-2B5B-CDDA-F11D-BFA21ED74E76}"/>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F4E1A02F-8976-0592-1347-51C0C306B370}"/>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F1E193E-3085-D323-E23A-9781CE9A51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F0EA6FEF-56B4-7D47-BFE3-FD79C437808F}" type="datetimeFigureOut">
              <a:rPr lang="en-GB"/>
              <a:pPr>
                <a:defRPr/>
              </a:pPr>
              <a:t>13/07/2023</a:t>
            </a:fld>
            <a:endParaRPr lang="en-GB"/>
          </a:p>
        </p:txBody>
      </p:sp>
      <p:sp>
        <p:nvSpPr>
          <p:cNvPr id="5" name="Footer Placeholder 4">
            <a:extLst>
              <a:ext uri="{FF2B5EF4-FFF2-40B4-BE49-F238E27FC236}">
                <a16:creationId xmlns:a16="http://schemas.microsoft.com/office/drawing/2014/main" id="{6BE55CC4-E212-5BE0-ECB2-E2D8193BE3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CC01FA27-5691-9996-A41C-3E0693FA5A61}"/>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21B6F0A5-B009-354D-AF9C-73D803B83210}"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7">
            <a:extLst>
              <a:ext uri="{FF2B5EF4-FFF2-40B4-BE49-F238E27FC236}">
                <a16:creationId xmlns:a16="http://schemas.microsoft.com/office/drawing/2014/main" id="{CECC4F85-8956-8917-1565-C33B7265BF77}"/>
              </a:ext>
            </a:extLst>
          </p:cNvPr>
          <p:cNvSpPr txBox="1">
            <a:spLocks noChangeArrowheads="1"/>
          </p:cNvSpPr>
          <p:nvPr/>
        </p:nvSpPr>
        <p:spPr bwMode="auto">
          <a:xfrm>
            <a:off x="1062038" y="2811463"/>
            <a:ext cx="46561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4000" b="1" dirty="0">
                <a:solidFill>
                  <a:srgbClr val="6D102F"/>
                </a:solidFill>
              </a:rPr>
              <a:t>Global Hand Teaching Programme</a:t>
            </a:r>
          </a:p>
        </p:txBody>
      </p:sp>
      <p:pic>
        <p:nvPicPr>
          <p:cNvPr id="14338" name="Picture 8">
            <a:extLst>
              <a:ext uri="{FF2B5EF4-FFF2-40B4-BE49-F238E27FC236}">
                <a16:creationId xmlns:a16="http://schemas.microsoft.com/office/drawing/2014/main" id="{A1F6D9FD-58F6-C514-C348-CA63DB63B5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2038" y="685800"/>
            <a:ext cx="23590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9">
            <a:extLst>
              <a:ext uri="{FF2B5EF4-FFF2-40B4-BE49-F238E27FC236}">
                <a16:creationId xmlns:a16="http://schemas.microsoft.com/office/drawing/2014/main" id="{D379298C-2832-C528-55BD-45AFEF439621}"/>
              </a:ext>
            </a:extLst>
          </p:cNvPr>
          <p:cNvSpPr txBox="1">
            <a:spLocks noChangeArrowheads="1"/>
          </p:cNvSpPr>
          <p:nvPr/>
        </p:nvSpPr>
        <p:spPr bwMode="auto">
          <a:xfrm>
            <a:off x="1062038" y="4417661"/>
            <a:ext cx="77676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2000" b="1" dirty="0">
                <a:solidFill>
                  <a:srgbClr val="575958"/>
                </a:solidFill>
              </a:rPr>
              <a:t>Module 4.1</a:t>
            </a:r>
          </a:p>
          <a:p>
            <a:pPr eaLnBrk="1" hangingPunct="1">
              <a:lnSpc>
                <a:spcPct val="100000"/>
              </a:lnSpc>
              <a:spcBef>
                <a:spcPct val="0"/>
              </a:spcBef>
              <a:buFontTx/>
              <a:buNone/>
            </a:pPr>
            <a:r>
              <a:rPr lang="en-GB" altLang="en-US" sz="2000" b="1" dirty="0">
                <a:solidFill>
                  <a:srgbClr val="575958"/>
                </a:solidFill>
              </a:rPr>
              <a:t>Flexor sheath and hand infections</a:t>
            </a:r>
          </a:p>
          <a:p>
            <a:pPr eaLnBrk="1" hangingPunct="1">
              <a:lnSpc>
                <a:spcPct val="100000"/>
              </a:lnSpc>
              <a:spcBef>
                <a:spcPct val="0"/>
              </a:spcBef>
              <a:buFontTx/>
              <a:buNone/>
            </a:pPr>
            <a:endParaRPr lang="en-GB" altLang="en-US" sz="2000" b="1" dirty="0">
              <a:solidFill>
                <a:srgbClr val="575958"/>
              </a:solidFill>
            </a:endParaRPr>
          </a:p>
          <a:p>
            <a:pPr eaLnBrk="1" hangingPunct="1">
              <a:lnSpc>
                <a:spcPct val="100000"/>
              </a:lnSpc>
              <a:spcBef>
                <a:spcPct val="0"/>
              </a:spcBef>
              <a:buFontTx/>
              <a:buNone/>
            </a:pPr>
            <a:r>
              <a:rPr lang="en-GB" altLang="en-US" sz="2000" dirty="0">
                <a:solidFill>
                  <a:srgbClr val="575958"/>
                </a:solidFill>
              </a:rPr>
              <a:t>CBDs</a:t>
            </a:r>
          </a:p>
        </p:txBody>
      </p:sp>
      <p:pic>
        <p:nvPicPr>
          <p:cNvPr id="14340" name="Picture 10">
            <a:extLst>
              <a:ext uri="{FF2B5EF4-FFF2-40B4-BE49-F238E27FC236}">
                <a16:creationId xmlns:a16="http://schemas.microsoft.com/office/drawing/2014/main" id="{B97DCCB1-6B78-27FD-3A5E-4D30D0E102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5289" y="2507404"/>
            <a:ext cx="4656137" cy="309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id="{80DD4FF9-BBA2-ED47-9710-B70ED4F3F7D3}"/>
              </a:ext>
            </a:extLst>
          </p:cNvPr>
          <p:cNvSpPr txBox="1">
            <a:spLocks noChangeArrowheads="1"/>
          </p:cNvSpPr>
          <p:nvPr/>
        </p:nvSpPr>
        <p:spPr bwMode="auto">
          <a:xfrm>
            <a:off x="914400" y="528638"/>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1</a:t>
            </a:r>
          </a:p>
        </p:txBody>
      </p:sp>
      <p:cxnSp>
        <p:nvCxnSpPr>
          <p:cNvPr id="8" name="Straight Connector 7">
            <a:extLst>
              <a:ext uri="{FF2B5EF4-FFF2-40B4-BE49-F238E27FC236}">
                <a16:creationId xmlns:a16="http://schemas.microsoft.com/office/drawing/2014/main" id="{75F5A4B3-49F3-717F-B091-44A625F44487}"/>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31DAD2-FCEB-2778-44F1-EDEE875F5AC6}"/>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4101" name="Picture 9">
            <a:extLst>
              <a:ext uri="{FF2B5EF4-FFF2-40B4-BE49-F238E27FC236}">
                <a16:creationId xmlns:a16="http://schemas.microsoft.com/office/drawing/2014/main" id="{75E6BD48-8151-82C1-1B07-F2BFDDFB41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10">
            <a:extLst>
              <a:ext uri="{FF2B5EF4-FFF2-40B4-BE49-F238E27FC236}">
                <a16:creationId xmlns:a16="http://schemas.microsoft.com/office/drawing/2014/main" id="{6014E09F-F9ED-43D1-0381-9E004D1323BB}"/>
              </a:ext>
            </a:extLst>
          </p:cNvPr>
          <p:cNvSpPr txBox="1">
            <a:spLocks noChangeArrowheads="1"/>
          </p:cNvSpPr>
          <p:nvPr/>
        </p:nvSpPr>
        <p:spPr bwMode="auto">
          <a:xfrm>
            <a:off x="914400" y="1649750"/>
            <a:ext cx="5465763"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eaLnBrk="1" hangingPunct="1"/>
            <a:r>
              <a:rPr lang="en-GB" altLang="en-US" sz="2000" dirty="0">
                <a:solidFill>
                  <a:srgbClr val="575958"/>
                </a:solidFill>
              </a:rPr>
              <a:t>This 16-year-old presents with a 3-day</a:t>
            </a:r>
          </a:p>
          <a:p>
            <a:pPr marL="0" indent="0" eaLnBrk="1" hangingPunct="1"/>
            <a:r>
              <a:rPr lang="en-GB" altLang="en-US" sz="2000" dirty="0">
                <a:solidFill>
                  <a:srgbClr val="575958"/>
                </a:solidFill>
              </a:rPr>
              <a:t>history of progressive pain, swelling, redness, and warmth along the radial aspect of the </a:t>
            </a:r>
            <a:r>
              <a:rPr lang="en-GB" altLang="en-US" sz="2000" dirty="0" err="1">
                <a:solidFill>
                  <a:srgbClr val="575958"/>
                </a:solidFill>
              </a:rPr>
              <a:t>eponychial</a:t>
            </a:r>
            <a:r>
              <a:rPr lang="en-GB" altLang="en-US" sz="2000" dirty="0">
                <a:solidFill>
                  <a:srgbClr val="575958"/>
                </a:solidFill>
              </a:rPr>
              <a:t> fold of his right dominant middle finger.</a:t>
            </a:r>
          </a:p>
          <a:p>
            <a:pPr marL="0" indent="0" eaLnBrk="1" hangingPunct="1"/>
            <a:r>
              <a:rPr lang="en-GB" altLang="en-US" sz="2000" dirty="0">
                <a:solidFill>
                  <a:srgbClr val="575958"/>
                </a:solidFill>
              </a:rPr>
              <a:t>His mother had expressed a small amount of pus from the area.</a:t>
            </a:r>
          </a:p>
          <a:p>
            <a:pPr marL="0" indent="0" eaLnBrk="1" hangingPunct="1"/>
            <a:endParaRPr lang="en-GB" altLang="en-US" sz="2000" dirty="0">
              <a:solidFill>
                <a:srgbClr val="575958"/>
              </a:solidFill>
            </a:endParaRPr>
          </a:p>
          <a:p>
            <a:pPr algn="just" rtl="0" fontAlgn="base">
              <a:buFont typeface="+mj-lt"/>
              <a:buAutoNum type="arabicPeriod"/>
            </a:pPr>
            <a:r>
              <a:rPr lang="en-GB" sz="1800" b="1" i="0" dirty="0">
                <a:solidFill>
                  <a:srgbClr val="000000"/>
                </a:solidFill>
                <a:effectLst/>
                <a:latin typeface="Calibri" panose="020F0502020204030204" pitchFamily="34" charset="0"/>
              </a:rPr>
              <a:t>Describe what you see</a:t>
            </a:r>
          </a:p>
          <a:p>
            <a:pPr algn="just" rtl="0" fontAlgn="base">
              <a:buFont typeface="+mj-lt"/>
              <a:buAutoNum type="arabicPeriod"/>
            </a:pPr>
            <a:endParaRPr lang="en-GB" b="1" dirty="0">
              <a:solidFill>
                <a:srgbClr val="000000"/>
              </a:solidFill>
            </a:endParaRPr>
          </a:p>
          <a:p>
            <a:pPr algn="just" rtl="0" fontAlgn="base">
              <a:buFont typeface="+mj-lt"/>
              <a:buAutoNum type="arabicPeriod"/>
            </a:pPr>
            <a:r>
              <a:rPr lang="en-GB" sz="1800" b="1" i="0" dirty="0">
                <a:solidFill>
                  <a:srgbClr val="000000"/>
                </a:solidFill>
                <a:effectLst/>
                <a:latin typeface="Calibri" panose="020F0502020204030204" pitchFamily="34" charset="0"/>
              </a:rPr>
              <a:t>What is the diagnosis?</a:t>
            </a:r>
          </a:p>
          <a:p>
            <a:pPr algn="just" rtl="0" fontAlgn="base">
              <a:buFont typeface="+mj-lt"/>
              <a:buAutoNum type="arabicPeriod"/>
            </a:pPr>
            <a:endParaRPr lang="en-GB" b="1" dirty="0">
              <a:solidFill>
                <a:srgbClr val="000000"/>
              </a:solidFill>
            </a:endParaRPr>
          </a:p>
          <a:p>
            <a:pPr algn="just" rtl="0" fontAlgn="base">
              <a:buFont typeface="+mj-lt"/>
              <a:buAutoNum type="arabicPeriod"/>
            </a:pPr>
            <a:r>
              <a:rPr lang="en-GB" sz="1800" b="1" i="0" dirty="0">
                <a:solidFill>
                  <a:srgbClr val="000000"/>
                </a:solidFill>
                <a:effectLst/>
                <a:latin typeface="Calibri" panose="020F0502020204030204" pitchFamily="34" charset="0"/>
              </a:rPr>
              <a:t>What else might you look for on examination?</a:t>
            </a:r>
          </a:p>
          <a:p>
            <a:pPr algn="just" rtl="0" fontAlgn="base">
              <a:buFont typeface="+mj-lt"/>
              <a:buAutoNum type="arabicPeriod"/>
            </a:pPr>
            <a:endParaRPr lang="en-GB" b="1" dirty="0">
              <a:solidFill>
                <a:srgbClr val="000000"/>
              </a:solidFill>
            </a:endParaRPr>
          </a:p>
          <a:p>
            <a:pPr algn="just" rtl="0" fontAlgn="base">
              <a:buFont typeface="+mj-lt"/>
              <a:buAutoNum type="arabicPeriod"/>
            </a:pPr>
            <a:r>
              <a:rPr lang="en-GB" sz="1800" b="1" i="0" dirty="0">
                <a:solidFill>
                  <a:srgbClr val="000000"/>
                </a:solidFill>
                <a:effectLst/>
                <a:latin typeface="Calibri" panose="020F0502020204030204" pitchFamily="34" charset="0"/>
              </a:rPr>
              <a:t>Management?</a:t>
            </a:r>
          </a:p>
        </p:txBody>
      </p:sp>
      <p:sp>
        <p:nvSpPr>
          <p:cNvPr id="4103" name="TextBox 11">
            <a:extLst>
              <a:ext uri="{FF2B5EF4-FFF2-40B4-BE49-F238E27FC236}">
                <a16:creationId xmlns:a16="http://schemas.microsoft.com/office/drawing/2014/main" id="{B1902FE6-8291-10E1-5BE4-6EFB5FB62816}"/>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pic>
        <p:nvPicPr>
          <p:cNvPr id="1026" name="Picture 2" descr="A) Acute paronychia presenting as erythema, swelling and pus discharge... |  Download Scientific Diagram">
            <a:extLst>
              <a:ext uri="{FF2B5EF4-FFF2-40B4-BE49-F238E27FC236}">
                <a16:creationId xmlns:a16="http://schemas.microsoft.com/office/drawing/2014/main" id="{BD858118-0AEA-1CEE-C459-546165668C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51" t="5605" r="62758" b="3083"/>
          <a:stretch/>
        </p:blipFill>
        <p:spPr bwMode="auto">
          <a:xfrm>
            <a:off x="8515340" y="1513057"/>
            <a:ext cx="2828945" cy="4235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id="{80DD4FF9-BBA2-ED47-9710-B70ED4F3F7D3}"/>
              </a:ext>
            </a:extLst>
          </p:cNvPr>
          <p:cNvSpPr txBox="1">
            <a:spLocks noChangeArrowheads="1"/>
          </p:cNvSpPr>
          <p:nvPr/>
        </p:nvSpPr>
        <p:spPr bwMode="auto">
          <a:xfrm>
            <a:off x="914400" y="528638"/>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2</a:t>
            </a:r>
          </a:p>
        </p:txBody>
      </p:sp>
      <p:cxnSp>
        <p:nvCxnSpPr>
          <p:cNvPr id="8" name="Straight Connector 7">
            <a:extLst>
              <a:ext uri="{FF2B5EF4-FFF2-40B4-BE49-F238E27FC236}">
                <a16:creationId xmlns:a16="http://schemas.microsoft.com/office/drawing/2014/main" id="{75F5A4B3-49F3-717F-B091-44A625F44487}"/>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31DAD2-FCEB-2778-44F1-EDEE875F5AC6}"/>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4101" name="Picture 9">
            <a:extLst>
              <a:ext uri="{FF2B5EF4-FFF2-40B4-BE49-F238E27FC236}">
                <a16:creationId xmlns:a16="http://schemas.microsoft.com/office/drawing/2014/main" id="{75E6BD48-8151-82C1-1B07-F2BFDDFB41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10">
            <a:extLst>
              <a:ext uri="{FF2B5EF4-FFF2-40B4-BE49-F238E27FC236}">
                <a16:creationId xmlns:a16="http://schemas.microsoft.com/office/drawing/2014/main" id="{6014E09F-F9ED-43D1-0381-9E004D1323BB}"/>
              </a:ext>
            </a:extLst>
          </p:cNvPr>
          <p:cNvSpPr txBox="1">
            <a:spLocks noChangeArrowheads="1"/>
          </p:cNvSpPr>
          <p:nvPr/>
        </p:nvSpPr>
        <p:spPr bwMode="auto">
          <a:xfrm>
            <a:off x="914400" y="1649750"/>
            <a:ext cx="5465763"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eaLnBrk="1" hangingPunct="1"/>
            <a:r>
              <a:rPr lang="en-GB" altLang="en-US" sz="2000" dirty="0">
                <a:solidFill>
                  <a:srgbClr val="575958"/>
                </a:solidFill>
              </a:rPr>
              <a:t>32-year-old man is seen in the emergency department with a swollen and tender left middle</a:t>
            </a:r>
          </a:p>
          <a:p>
            <a:pPr marL="0" indent="0" eaLnBrk="1" hangingPunct="1"/>
            <a:r>
              <a:rPr lang="en-GB" altLang="en-US" sz="2000" dirty="0">
                <a:solidFill>
                  <a:srgbClr val="575958"/>
                </a:solidFill>
              </a:rPr>
              <a:t>finger. He had been carrying out field work over the weekend and thinks he may have punctured</a:t>
            </a:r>
          </a:p>
          <a:p>
            <a:pPr marL="0" indent="0" eaLnBrk="1" hangingPunct="1"/>
            <a:r>
              <a:rPr lang="en-GB" altLang="en-US" sz="2000" dirty="0">
                <a:solidFill>
                  <a:srgbClr val="575958"/>
                </a:solidFill>
              </a:rPr>
              <a:t>his finger.</a:t>
            </a:r>
          </a:p>
          <a:p>
            <a:pPr marL="0" indent="0" eaLnBrk="1" hangingPunct="1"/>
            <a:endParaRPr lang="en-GB" altLang="en-US" sz="2000" dirty="0">
              <a:solidFill>
                <a:srgbClr val="575958"/>
              </a:solidFill>
            </a:endParaRPr>
          </a:p>
          <a:p>
            <a:pPr algn="just" rtl="0" fontAlgn="base">
              <a:buFont typeface="+mj-lt"/>
              <a:buAutoNum type="arabicPeriod"/>
            </a:pPr>
            <a:r>
              <a:rPr lang="en-GB" b="1" dirty="0">
                <a:solidFill>
                  <a:srgbClr val="000000"/>
                </a:solidFill>
              </a:rPr>
              <a:t>Describe what you see</a:t>
            </a:r>
          </a:p>
          <a:p>
            <a:pPr algn="just" rtl="0" fontAlgn="base">
              <a:buFont typeface="+mj-lt"/>
              <a:buAutoNum type="arabicPeriod"/>
            </a:pPr>
            <a:endParaRPr lang="en-GB" sz="1800" b="1" i="0" dirty="0">
              <a:solidFill>
                <a:srgbClr val="000000"/>
              </a:solidFill>
              <a:effectLst/>
              <a:latin typeface="Calibri" panose="020F0502020204030204" pitchFamily="34" charset="0"/>
            </a:endParaRPr>
          </a:p>
          <a:p>
            <a:pPr algn="just" rtl="0" fontAlgn="base">
              <a:buFont typeface="+mj-lt"/>
              <a:buAutoNum type="arabicPeriod"/>
            </a:pPr>
            <a:r>
              <a:rPr lang="en-GB" b="1" dirty="0">
                <a:solidFill>
                  <a:srgbClr val="000000"/>
                </a:solidFill>
              </a:rPr>
              <a:t>Diagnosis?</a:t>
            </a:r>
          </a:p>
          <a:p>
            <a:pPr algn="just" rtl="0" fontAlgn="base">
              <a:buFont typeface="+mj-lt"/>
              <a:buAutoNum type="arabicPeriod"/>
            </a:pPr>
            <a:endParaRPr lang="en-GB" sz="1800" b="1" i="0" dirty="0">
              <a:solidFill>
                <a:srgbClr val="000000"/>
              </a:solidFill>
              <a:effectLst/>
              <a:latin typeface="Calibri" panose="020F0502020204030204" pitchFamily="34" charset="0"/>
            </a:endParaRPr>
          </a:p>
          <a:p>
            <a:pPr rtl="0" fontAlgn="base">
              <a:buFont typeface="+mj-lt"/>
              <a:buAutoNum type="arabicPeriod"/>
            </a:pPr>
            <a:r>
              <a:rPr lang="en-GB" sz="1800" b="1" i="0" dirty="0">
                <a:solidFill>
                  <a:srgbClr val="000000"/>
                </a:solidFill>
                <a:effectLst/>
                <a:latin typeface="Calibri" panose="020F0502020204030204" pitchFamily="34" charset="0"/>
              </a:rPr>
              <a:t>What are the</a:t>
            </a:r>
            <a:r>
              <a:rPr lang="en-GB" b="1" dirty="0">
                <a:solidFill>
                  <a:srgbClr val="000000"/>
                </a:solidFill>
              </a:rPr>
              <a:t> key signs you look for on examination?</a:t>
            </a:r>
          </a:p>
          <a:p>
            <a:pPr algn="just" rtl="0" fontAlgn="base">
              <a:buFont typeface="+mj-lt"/>
              <a:buAutoNum type="arabicPeriod"/>
            </a:pPr>
            <a:endParaRPr lang="en-GB" sz="1800" b="1" i="0" dirty="0">
              <a:solidFill>
                <a:srgbClr val="000000"/>
              </a:solidFill>
              <a:effectLst/>
              <a:latin typeface="Calibri" panose="020F0502020204030204" pitchFamily="34" charset="0"/>
            </a:endParaRPr>
          </a:p>
          <a:p>
            <a:pPr algn="just" rtl="0" fontAlgn="base">
              <a:buFont typeface="+mj-lt"/>
              <a:buAutoNum type="arabicPeriod"/>
            </a:pPr>
            <a:r>
              <a:rPr lang="en-GB" b="1" dirty="0">
                <a:solidFill>
                  <a:srgbClr val="000000"/>
                </a:solidFill>
              </a:rPr>
              <a:t>Management?</a:t>
            </a:r>
            <a:endParaRPr lang="en-GB" sz="1800" b="1" i="0" dirty="0">
              <a:solidFill>
                <a:srgbClr val="000000"/>
              </a:solidFill>
              <a:effectLst/>
              <a:latin typeface="Calibri" panose="020F0502020204030204" pitchFamily="34" charset="0"/>
            </a:endParaRPr>
          </a:p>
        </p:txBody>
      </p:sp>
      <p:sp>
        <p:nvSpPr>
          <p:cNvPr id="4103" name="TextBox 11">
            <a:extLst>
              <a:ext uri="{FF2B5EF4-FFF2-40B4-BE49-F238E27FC236}">
                <a16:creationId xmlns:a16="http://schemas.microsoft.com/office/drawing/2014/main" id="{B1902FE6-8291-10E1-5BE4-6EFB5FB62816}"/>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pic>
        <p:nvPicPr>
          <p:cNvPr id="2050" name="Picture 2" descr="Ortho Pearls: Flexor Tenosynovitis — Cook County Emergency Medicine  Residency">
            <a:extLst>
              <a:ext uri="{FF2B5EF4-FFF2-40B4-BE49-F238E27FC236}">
                <a16:creationId xmlns:a16="http://schemas.microsoft.com/office/drawing/2014/main" id="{BB3F120D-FC96-3CB3-863D-0E77242065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057" r="9394" b="20069"/>
          <a:stretch/>
        </p:blipFill>
        <p:spPr bwMode="auto">
          <a:xfrm>
            <a:off x="8319188" y="1577980"/>
            <a:ext cx="3026675" cy="4105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280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id="{80DD4FF9-BBA2-ED47-9710-B70ED4F3F7D3}"/>
              </a:ext>
            </a:extLst>
          </p:cNvPr>
          <p:cNvSpPr txBox="1">
            <a:spLocks noChangeArrowheads="1"/>
          </p:cNvSpPr>
          <p:nvPr/>
        </p:nvSpPr>
        <p:spPr bwMode="auto">
          <a:xfrm>
            <a:off x="914400" y="528638"/>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3</a:t>
            </a:r>
          </a:p>
        </p:txBody>
      </p:sp>
      <p:cxnSp>
        <p:nvCxnSpPr>
          <p:cNvPr id="8" name="Straight Connector 7">
            <a:extLst>
              <a:ext uri="{FF2B5EF4-FFF2-40B4-BE49-F238E27FC236}">
                <a16:creationId xmlns:a16="http://schemas.microsoft.com/office/drawing/2014/main" id="{75F5A4B3-49F3-717F-B091-44A625F44487}"/>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31DAD2-FCEB-2778-44F1-EDEE875F5AC6}"/>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4101" name="Picture 9">
            <a:extLst>
              <a:ext uri="{FF2B5EF4-FFF2-40B4-BE49-F238E27FC236}">
                <a16:creationId xmlns:a16="http://schemas.microsoft.com/office/drawing/2014/main" id="{75E6BD48-8151-82C1-1B07-F2BFDDFB41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10">
            <a:extLst>
              <a:ext uri="{FF2B5EF4-FFF2-40B4-BE49-F238E27FC236}">
                <a16:creationId xmlns:a16="http://schemas.microsoft.com/office/drawing/2014/main" id="{6014E09F-F9ED-43D1-0381-9E004D1323BB}"/>
              </a:ext>
            </a:extLst>
          </p:cNvPr>
          <p:cNvSpPr txBox="1">
            <a:spLocks noChangeArrowheads="1"/>
          </p:cNvSpPr>
          <p:nvPr/>
        </p:nvSpPr>
        <p:spPr bwMode="auto">
          <a:xfrm>
            <a:off x="914401" y="1649750"/>
            <a:ext cx="5000978"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eaLnBrk="1" hangingPunct="1"/>
            <a:r>
              <a:rPr lang="en-GB" altLang="en-US" sz="2000" dirty="0">
                <a:solidFill>
                  <a:srgbClr val="575958"/>
                </a:solidFill>
              </a:rPr>
              <a:t>42 year old female presents with worsening pain in and swelling in the left hand. It started after an insect bite to the left thumb, but now seems to be affecting her wrist and little finger as well. She is pyrexial and feels unwell. </a:t>
            </a:r>
          </a:p>
          <a:p>
            <a:pPr marL="0" indent="0" eaLnBrk="1" hangingPunct="1"/>
            <a:endParaRPr lang="en-GB" altLang="en-US" sz="2000" dirty="0">
              <a:solidFill>
                <a:srgbClr val="575958"/>
              </a:solidFill>
            </a:endParaRPr>
          </a:p>
          <a:p>
            <a:pPr algn="just" rtl="0" fontAlgn="base">
              <a:buFont typeface="+mj-lt"/>
              <a:buAutoNum type="arabicPeriod"/>
            </a:pPr>
            <a:r>
              <a:rPr lang="en-GB" sz="1800" b="1" i="0" dirty="0">
                <a:solidFill>
                  <a:srgbClr val="000000"/>
                </a:solidFill>
                <a:effectLst/>
                <a:latin typeface="Calibri" panose="020F0502020204030204" pitchFamily="34" charset="0"/>
              </a:rPr>
              <a:t>What </a:t>
            </a:r>
            <a:r>
              <a:rPr lang="en-GB" b="1" dirty="0">
                <a:solidFill>
                  <a:srgbClr val="000000"/>
                </a:solidFill>
              </a:rPr>
              <a:t>is happening here?</a:t>
            </a:r>
          </a:p>
          <a:p>
            <a:pPr algn="just" rtl="0" fontAlgn="base">
              <a:buFont typeface="+mj-lt"/>
              <a:buAutoNum type="arabicPeriod"/>
            </a:pPr>
            <a:endParaRPr lang="en-GB" sz="1800" b="1" i="0" dirty="0">
              <a:solidFill>
                <a:srgbClr val="000000"/>
              </a:solidFill>
              <a:effectLst/>
              <a:latin typeface="Calibri" panose="020F0502020204030204" pitchFamily="34" charset="0"/>
            </a:endParaRPr>
          </a:p>
          <a:p>
            <a:pPr algn="just" rtl="0" fontAlgn="base">
              <a:buFont typeface="+mj-lt"/>
              <a:buAutoNum type="arabicPeriod"/>
            </a:pPr>
            <a:r>
              <a:rPr lang="en-GB" b="1" dirty="0">
                <a:solidFill>
                  <a:srgbClr val="000000"/>
                </a:solidFill>
              </a:rPr>
              <a:t>Describe the anatomy which has allowed this to develop</a:t>
            </a:r>
          </a:p>
          <a:p>
            <a:pPr algn="just" rtl="0" fontAlgn="base">
              <a:buFont typeface="+mj-lt"/>
              <a:buAutoNum type="arabicPeriod"/>
            </a:pPr>
            <a:endParaRPr lang="en-GB" sz="1800" b="1" i="0" dirty="0">
              <a:solidFill>
                <a:srgbClr val="000000"/>
              </a:solidFill>
              <a:effectLst/>
              <a:latin typeface="Calibri" panose="020F0502020204030204" pitchFamily="34" charset="0"/>
            </a:endParaRPr>
          </a:p>
          <a:p>
            <a:pPr algn="just" rtl="0" fontAlgn="base">
              <a:buFont typeface="+mj-lt"/>
              <a:buAutoNum type="arabicPeriod"/>
            </a:pPr>
            <a:r>
              <a:rPr lang="en-GB" b="1" dirty="0">
                <a:solidFill>
                  <a:srgbClr val="000000"/>
                </a:solidFill>
              </a:rPr>
              <a:t>Describe the surgical approach </a:t>
            </a:r>
            <a:r>
              <a:rPr lang="en-GB" b="1">
                <a:solidFill>
                  <a:srgbClr val="000000"/>
                </a:solidFill>
              </a:rPr>
              <a:t>to management</a:t>
            </a:r>
            <a:endParaRPr lang="en-GB" sz="1800" b="1" i="0" dirty="0">
              <a:solidFill>
                <a:srgbClr val="000000"/>
              </a:solidFill>
              <a:effectLst/>
              <a:latin typeface="Calibri" panose="020F0502020204030204" pitchFamily="34" charset="0"/>
            </a:endParaRPr>
          </a:p>
        </p:txBody>
      </p:sp>
      <p:sp>
        <p:nvSpPr>
          <p:cNvPr id="4103" name="TextBox 11">
            <a:extLst>
              <a:ext uri="{FF2B5EF4-FFF2-40B4-BE49-F238E27FC236}">
                <a16:creationId xmlns:a16="http://schemas.microsoft.com/office/drawing/2014/main" id="{B1902FE6-8291-10E1-5BE4-6EFB5FB62816}"/>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pic>
        <p:nvPicPr>
          <p:cNvPr id="3074" name="Picture 2" descr="Acute horseshoe abscess of the hand after corticosteroid injection to treat  trigger thumb | BMJ Case Reports">
            <a:extLst>
              <a:ext uri="{FF2B5EF4-FFF2-40B4-BE49-F238E27FC236}">
                <a16:creationId xmlns:a16="http://schemas.microsoft.com/office/drawing/2014/main" id="{4390AAAC-BE66-0AC7-2B19-0A8F38CA3A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41" r="12598" b="1668"/>
          <a:stretch/>
        </p:blipFill>
        <p:spPr bwMode="auto">
          <a:xfrm>
            <a:off x="6073952" y="1786250"/>
            <a:ext cx="5271911" cy="3695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939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a:extLst>
              <a:ext uri="{FF2B5EF4-FFF2-40B4-BE49-F238E27FC236}">
                <a16:creationId xmlns:a16="http://schemas.microsoft.com/office/drawing/2014/main" id="{DEDEA00F-1FCC-3B12-1DD8-8D0EC321C5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2038" y="685800"/>
            <a:ext cx="23590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4">
            <a:extLst>
              <a:ext uri="{FF2B5EF4-FFF2-40B4-BE49-F238E27FC236}">
                <a16:creationId xmlns:a16="http://schemas.microsoft.com/office/drawing/2014/main" id="{A9F4C774-0FD2-C226-4724-608B826894CC}"/>
              </a:ext>
            </a:extLst>
          </p:cNvPr>
          <p:cNvSpPr txBox="1">
            <a:spLocks noChangeArrowheads="1"/>
          </p:cNvSpPr>
          <p:nvPr/>
        </p:nvSpPr>
        <p:spPr bwMode="auto">
          <a:xfrm>
            <a:off x="1062038" y="2791822"/>
            <a:ext cx="77676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b="1" dirty="0">
                <a:solidFill>
                  <a:srgbClr val="6D102F"/>
                </a:solidFill>
              </a:rPr>
              <a:t>Questions?</a:t>
            </a:r>
          </a:p>
        </p:txBody>
      </p:sp>
      <p:pic>
        <p:nvPicPr>
          <p:cNvPr id="7172" name="Picture 6">
            <a:extLst>
              <a:ext uri="{FF2B5EF4-FFF2-40B4-BE49-F238E27FC236}">
                <a16:creationId xmlns:a16="http://schemas.microsoft.com/office/drawing/2014/main" id="{3A3E2182-B6DF-553F-E08F-51924667A365}"/>
              </a:ext>
            </a:extLst>
          </p:cNvPr>
          <p:cNvPicPr>
            <a:picLocks noChangeAspect="1"/>
          </p:cNvPicPr>
          <p:nvPr/>
        </p:nvPicPr>
        <p:blipFill>
          <a:blip r:embed="rId3">
            <a:extLst>
              <a:ext uri="{28A0092B-C50C-407E-A947-70E740481C1C}">
                <a14:useLocalDpi xmlns:a14="http://schemas.microsoft.com/office/drawing/2010/main" val="0"/>
              </a:ext>
            </a:extLst>
          </a:blip>
          <a:srcRect t="31161"/>
          <a:stretch>
            <a:fillRect/>
          </a:stretch>
        </p:blipFill>
        <p:spPr bwMode="auto">
          <a:xfrm>
            <a:off x="757238" y="4784725"/>
            <a:ext cx="884872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hand question - Church Of Christ At Gold Hill Road | Church | Religion">
            <a:extLst>
              <a:ext uri="{FF2B5EF4-FFF2-40B4-BE49-F238E27FC236}">
                <a16:creationId xmlns:a16="http://schemas.microsoft.com/office/drawing/2014/main" id="{520B1E0C-A7BC-D57B-57BD-2921463CD2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398" t="3935" b="3935"/>
          <a:stretch/>
        </p:blipFill>
        <p:spPr bwMode="auto">
          <a:xfrm>
            <a:off x="6152728" y="685799"/>
            <a:ext cx="6039272" cy="430953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AC0E291-5D08-DCF0-04C6-EB20B99B3929}"/>
              </a:ext>
            </a:extLst>
          </p:cNvPr>
          <p:cNvSpPr txBox="1"/>
          <p:nvPr/>
        </p:nvSpPr>
        <p:spPr>
          <a:xfrm>
            <a:off x="1062038" y="4037107"/>
            <a:ext cx="6096000" cy="646331"/>
          </a:xfrm>
          <a:prstGeom prst="rect">
            <a:avLst/>
          </a:prstGeom>
          <a:noFill/>
        </p:spPr>
        <p:txBody>
          <a:bodyPr wrap="square">
            <a:spAutoFit/>
          </a:bodyPr>
          <a:lstStyle/>
          <a:p>
            <a:pPr algn="l" rtl="0" fontAlgn="base"/>
            <a:r>
              <a:rPr lang="en-GB" b="1" i="0" u="none" strike="noStrike" dirty="0">
                <a:solidFill>
                  <a:srgbClr val="6D102F"/>
                </a:solidFill>
                <a:effectLst/>
                <a:latin typeface="Calibri" panose="020F0502020204030204" pitchFamily="34" charset="0"/>
              </a:rPr>
              <a:t>For further information please </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GB" b="1" i="0" u="none" strike="noStrike" dirty="0">
                <a:solidFill>
                  <a:srgbClr val="6D102F"/>
                </a:solidFill>
                <a:effectLst/>
                <a:latin typeface="Calibri" panose="020F0502020204030204" pitchFamily="34" charset="0"/>
              </a:rPr>
              <a:t>get in touch via the channels below:</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367</TotalTime>
  <Words>235</Words>
  <Application>Microsoft Macintosh PowerPoint</Application>
  <PresentationFormat>Widescreen</PresentationFormat>
  <Paragraphs>43</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Segoe UI</vt:lpstr>
      <vt:lpstr>Office Theme</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Record a Presentation</dc:title>
  <dc:subject/>
  <dc:creator>Orians, A.J.</dc:creator>
  <cp:keywords/>
  <dc:description/>
  <cp:lastModifiedBy>Simon Parker</cp:lastModifiedBy>
  <cp:revision>13</cp:revision>
  <dcterms:modified xsi:type="dcterms:W3CDTF">2023-07-13T09:00:14Z</dcterms:modified>
  <cp:category/>
</cp:coreProperties>
</file>