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7"/>
  </p:notesMasterIdLst>
  <p:sldIdLst>
    <p:sldId id="260" r:id="rId2"/>
    <p:sldId id="257" r:id="rId3"/>
    <p:sldId id="261" r:id="rId4"/>
    <p:sldId id="262" r:id="rId5"/>
    <p:sldId id="258" r:id="rId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CCF7D5-9AF8-A84C-BBAE-045D931B813D}" v="9" dt="2023-05-19T12:39:13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4645"/>
  </p:normalViewPr>
  <p:slideViewPr>
    <p:cSldViewPr snapToGrid="0" snapToObjects="1">
      <p:cViewPr varScale="1">
        <p:scale>
          <a:sx n="113" d="100"/>
          <a:sy n="113" d="100"/>
        </p:scale>
        <p:origin x="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>
            <a:extLst>
              <a:ext uri="{FF2B5EF4-FFF2-40B4-BE49-F238E27FC236}">
                <a16:creationId xmlns:a16="http://schemas.microsoft.com/office/drawing/2014/main" id="{D41C71F3-00B0-4D50-CF2E-D5D5220D37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AAA5FAC7-FE37-D255-8A56-1A9A668434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B5E0C-15C9-9BF8-82B6-51375E91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7D94-8181-FA47-8815-A4E2FD121091}" type="datetimeFigureOut">
              <a:rPr lang="en-GB"/>
              <a:pPr>
                <a:defRPr/>
              </a:pPr>
              <a:t>19/05/2023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A2DF8-BEA4-7056-C799-488413E1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AD4A5-8ADE-7628-47DA-410EBB90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6E288-E55D-D743-B473-F1B7F0FEBE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409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C4FD1-B964-3D34-6D3D-C3DE49C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7D37-14AB-894C-BD8F-F6F6CFA77620}" type="datetimeFigureOut">
              <a:rPr lang="en-GB"/>
              <a:pPr>
                <a:defRPr/>
              </a:pPr>
              <a:t>19/05/2023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565BF-7091-F921-C76B-45A03475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C462-DDEE-EEE3-834C-0B77B9BC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1CAD5-7525-954B-9CFA-0F80CEB16D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55476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85DF3-AEF5-E64B-26C3-94B327B6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7287D-3E82-3149-8BAB-FA9662642B66}" type="datetimeFigureOut">
              <a:rPr lang="en-GB"/>
              <a:pPr>
                <a:defRPr/>
              </a:pPr>
              <a:t>19/05/2023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F9F6E-33CB-4B8D-FBAD-841C6A66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E77B7-5E68-52C8-6A0B-0A4D4069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5A109-4491-3A4E-81E6-1974477617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75674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672D7-AB51-BA2C-682E-E644DB41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1ABBE-21D3-474D-81D2-9F18753D58BD}" type="datetimeFigureOut">
              <a:rPr lang="en-GB"/>
              <a:pPr>
                <a:defRPr/>
              </a:pPr>
              <a:t>19/05/2023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D826D-EE04-1B46-C593-E5BD7F8E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B33DF-3426-6478-6E4C-2FFDC222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FE55B-E959-2842-ABE2-CB62AFA5F5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44237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7C4C6-B06D-8EF8-200D-B421890F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50F2-5897-424A-A3D4-BDC6AA60E3D6}" type="datetimeFigureOut">
              <a:rPr lang="en-GB"/>
              <a:pPr>
                <a:defRPr/>
              </a:pPr>
              <a:t>19/05/2023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E60C0-09A4-94C4-9821-BE864E2A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C42AC-FFE1-969D-C43F-7976AEEE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34CA8-F53B-0B44-AA30-96F8EED194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58976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6B2649-66FC-D8F3-158F-157A50907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A3D2E-D341-B643-B4C8-B6B91873195E}" type="datetimeFigureOut">
              <a:rPr lang="en-GB"/>
              <a:pPr>
                <a:defRPr/>
              </a:pPr>
              <a:t>19/05/2023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D18116-5EAE-7EF4-7653-B5A22B26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87B1B2-8598-BD6D-47CC-5BE123B1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0304E-B575-6B42-A620-D977344A70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27904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281CC6-1CFC-6AE4-8473-64E10134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91FC-8180-7C4D-A709-5955E34E3BF6}" type="datetimeFigureOut">
              <a:rPr lang="en-GB"/>
              <a:pPr>
                <a:defRPr/>
              </a:pPr>
              <a:t>19/05/2023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2BC458-DE77-3254-F2C5-B7E4E80F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B8E092-882C-B2EA-D62D-C2E92EC1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CF339-03D0-964B-9AEB-E94BBAD4A6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74836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17D361D-3850-F852-62A4-89D8FC26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C0A4-50F3-1942-83F9-1F506E069AA2}" type="datetimeFigureOut">
              <a:rPr lang="en-GB"/>
              <a:pPr>
                <a:defRPr/>
              </a:pPr>
              <a:t>19/05/2023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CAC53CB-F3F3-BF23-622B-B391BEA2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AFA870E-057D-B044-DB89-328FA204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A2F1-F4CC-AD48-92D1-3C22D8B401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67088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01DCDB2-FC38-A816-FDA2-AB41E9BE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6C62-CBA8-CD41-8130-1F365C455EB8}" type="datetimeFigureOut">
              <a:rPr lang="en-GB"/>
              <a:pPr>
                <a:defRPr/>
              </a:pPr>
              <a:t>19/05/2023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C73A505-3556-4DF3-70F8-5DC4CA9E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021F4E7-03F1-ACD4-6FB9-C8716FDF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1DC72-60D2-8E41-81A0-15AEA50D48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96035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032DC5-A866-4E5A-8561-5DF560BF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0CA2-C401-8749-8669-0DCE30856445}" type="datetimeFigureOut">
              <a:rPr lang="en-GB"/>
              <a:pPr>
                <a:defRPr/>
              </a:pPr>
              <a:t>19/05/2023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E2CF16-5113-0EE7-935F-9E722C81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B3B0EC-5F83-96A4-539B-FC0BF839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F995A-D098-B047-B6E8-BB420A4819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0984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6F38F5-922F-CB34-72BE-7041457E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2A77-D386-ED47-AFD5-8538CC2C4071}" type="datetimeFigureOut">
              <a:rPr lang="en-GB"/>
              <a:pPr>
                <a:defRPr/>
              </a:pPr>
              <a:t>19/05/2023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5BD951-3E89-585C-F6E7-5DA2D7B2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807005-46E8-CF04-29DF-67D2EE11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25C4C-F5DA-2949-92E5-93103FC2E9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01544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D486B5B-2B5B-CDDA-F11D-BFA21ED74E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4E1A02F-8976-0592-1347-51C0C306B3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E193E-3085-D323-E23A-9781CE9A5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EA6FEF-56B4-7D47-BFE3-FD79C437808F}" type="datetimeFigureOut">
              <a:rPr lang="en-GB"/>
              <a:pPr>
                <a:defRPr/>
              </a:pPr>
              <a:t>19/05/2023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55CC4-E212-5BE0-ECB2-E2D8193BE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1FA27-5691-9996-A41C-3E0693FA5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1B6F0A5-B009-354D-AF9C-73D803B8321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7">
            <a:extLst>
              <a:ext uri="{FF2B5EF4-FFF2-40B4-BE49-F238E27FC236}">
                <a16:creationId xmlns:a16="http://schemas.microsoft.com/office/drawing/2014/main" id="{CECC4F85-8956-8917-1565-C33B7265B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2811463"/>
            <a:ext cx="46561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6D102F"/>
                </a:solidFill>
              </a:rPr>
              <a:t>Global Hand Teaching Programme</a:t>
            </a:r>
          </a:p>
        </p:txBody>
      </p:sp>
      <p:pic>
        <p:nvPicPr>
          <p:cNvPr id="14338" name="Picture 8">
            <a:extLst>
              <a:ext uri="{FF2B5EF4-FFF2-40B4-BE49-F238E27FC236}">
                <a16:creationId xmlns:a16="http://schemas.microsoft.com/office/drawing/2014/main" id="{A1F6D9FD-58F6-C514-C348-CA63DB63B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9">
            <a:extLst>
              <a:ext uri="{FF2B5EF4-FFF2-40B4-BE49-F238E27FC236}">
                <a16:creationId xmlns:a16="http://schemas.microsoft.com/office/drawing/2014/main" id="{D379298C-2832-C528-55BD-45AFEF439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4417661"/>
            <a:ext cx="77676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575958"/>
                </a:solidFill>
              </a:rPr>
              <a:t>Module 3.9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575958"/>
                </a:solidFill>
              </a:rPr>
              <a:t>Replantation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b="1" dirty="0">
              <a:solidFill>
                <a:srgbClr val="575958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575958"/>
                </a:solidFill>
              </a:rPr>
              <a:t>CBDs</a:t>
            </a:r>
          </a:p>
        </p:txBody>
      </p:sp>
      <p:pic>
        <p:nvPicPr>
          <p:cNvPr id="14340" name="Picture 10">
            <a:extLst>
              <a:ext uri="{FF2B5EF4-FFF2-40B4-BE49-F238E27FC236}">
                <a16:creationId xmlns:a16="http://schemas.microsoft.com/office/drawing/2014/main" id="{B97DCCB1-6B78-27FD-3A5E-4D30D0E10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289" y="2507404"/>
            <a:ext cx="4656137" cy="309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6014E09F-F9ED-43D1-0381-9E004D132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49750"/>
            <a:ext cx="5465763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/>
            <a:r>
              <a:rPr lang="en-GB" altLang="en-US" sz="2000" dirty="0">
                <a:solidFill>
                  <a:srgbClr val="575958"/>
                </a:solidFill>
              </a:rPr>
              <a:t>This 42-year-old construction worker has a saw injury to his left thumb.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z="2000" dirty="0">
              <a:solidFill>
                <a:srgbClr val="575958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Describe what you see</a:t>
            </a:r>
          </a:p>
          <a:p>
            <a:pPr algn="just" rtl="0" fontAlgn="base">
              <a:buFont typeface="+mj-lt"/>
              <a:buAutoNum type="arabicPeriod"/>
            </a:pPr>
            <a:endParaRPr lang="en-GB" b="1" dirty="0">
              <a:solidFill>
                <a:srgbClr val="000000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</a:rPr>
              <a:t>Describe the immediate management in ED</a:t>
            </a:r>
          </a:p>
          <a:p>
            <a:pPr algn="just" rtl="0" fontAlgn="base">
              <a:buFont typeface="+mj-lt"/>
              <a:buAutoNum type="arabicPeriod"/>
            </a:pPr>
            <a:endParaRPr lang="en-GB" b="1" dirty="0">
              <a:solidFill>
                <a:srgbClr val="000000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Would you attempt replantation and why?</a:t>
            </a:r>
          </a:p>
          <a:p>
            <a:pPr algn="just" rtl="0" fontAlgn="base">
              <a:buFont typeface="+mj-lt"/>
              <a:buAutoNum type="arabicPeriod"/>
            </a:pPr>
            <a:endParaRPr lang="en-GB" b="1" dirty="0">
              <a:solidFill>
                <a:srgbClr val="000000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</a:rPr>
              <a:t>What structures require repair and in what order would you carry this out?</a:t>
            </a:r>
            <a:endParaRPr lang="en-GB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5FF2D6-4AD7-EF92-18E2-2057494F7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286" y="1798992"/>
            <a:ext cx="3748577" cy="36632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6014E09F-F9ED-43D1-0381-9E004D132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49750"/>
            <a:ext cx="546576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/>
            <a:r>
              <a:rPr lang="en-GB" altLang="en-US" sz="2000" dirty="0">
                <a:solidFill>
                  <a:srgbClr val="575958"/>
                </a:solidFill>
              </a:rPr>
              <a:t>16-year-old boy has a near-amputation of the right hand from a rollover motor vehicle</a:t>
            </a:r>
          </a:p>
          <a:p>
            <a:pPr marL="0" indent="0" eaLnBrk="1" hangingPunct="1"/>
            <a:r>
              <a:rPr lang="en-GB" altLang="en-US" sz="2000" dirty="0">
                <a:solidFill>
                  <a:srgbClr val="575958"/>
                </a:solidFill>
              </a:rPr>
              <a:t>accident. The wound contained extensive dirt that has been debrided. The dorsal structures are intact.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z="2000" dirty="0">
              <a:solidFill>
                <a:srgbClr val="575958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structures do you anticipate to be injured here?</a:t>
            </a:r>
          </a:p>
          <a:p>
            <a:pPr algn="just" rtl="0" fontAlgn="base">
              <a:buFont typeface="+mj-lt"/>
              <a:buAutoNum type="arabicPeriod"/>
            </a:pPr>
            <a:endParaRPr lang="en-GB" b="1" dirty="0">
              <a:solidFill>
                <a:srgbClr val="000000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what order would you repair the structures and using what surgical techniques?</a:t>
            </a:r>
          </a:p>
          <a:p>
            <a:pPr algn="just" rtl="0" fontAlgn="base">
              <a:buFont typeface="+mj-lt"/>
              <a:buAutoNum type="arabicPeriod"/>
            </a:pPr>
            <a:endParaRPr lang="en-GB" b="1" dirty="0">
              <a:solidFill>
                <a:srgbClr val="000000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sort of functional outcome is realistic to achieve?</a:t>
            </a:r>
          </a:p>
        </p:txBody>
      </p:sp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77EDC5-5900-5BE3-BFF1-AE13A2E22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670" y="1586621"/>
            <a:ext cx="4866193" cy="405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80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6014E09F-F9ED-43D1-0381-9E004D132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49750"/>
            <a:ext cx="546576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/>
            <a:r>
              <a:rPr lang="en-GB" altLang="en-US" sz="2000" dirty="0">
                <a:solidFill>
                  <a:srgbClr val="575958"/>
                </a:solidFill>
              </a:rPr>
              <a:t>4-digit amputation, but only the index is deemed salvageable.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z="2000" dirty="0">
              <a:solidFill>
                <a:srgbClr val="575958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Where would you replant the digit and why?</a:t>
            </a:r>
          </a:p>
          <a:p>
            <a:pPr algn="just" rtl="0" fontAlgn="base">
              <a:buFont typeface="+mj-lt"/>
              <a:buAutoNum type="arabicPeriod"/>
            </a:pPr>
            <a:endParaRPr lang="en-GB" b="1" dirty="0">
              <a:solidFill>
                <a:srgbClr val="000000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no fingers were salvageable, what other reconstruction options might </a:t>
            </a:r>
            <a:r>
              <a:rPr lang="en-GB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 considered?</a:t>
            </a:r>
            <a:endParaRPr lang="en-GB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1026" name="Picture 2" descr="Replantation - Hand - Orthobullets">
            <a:extLst>
              <a:ext uri="{FF2B5EF4-FFF2-40B4-BE49-F238E27FC236}">
                <a16:creationId xmlns:a16="http://schemas.microsoft.com/office/drawing/2014/main" id="{E31F171C-F5ED-0323-C249-A2CCD72C0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3897"/>
          <a:stretch/>
        </p:blipFill>
        <p:spPr bwMode="auto">
          <a:xfrm>
            <a:off x="7551587" y="2119491"/>
            <a:ext cx="3794276" cy="261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39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>
            <a:extLst>
              <a:ext uri="{FF2B5EF4-FFF2-40B4-BE49-F238E27FC236}">
                <a16:creationId xmlns:a16="http://schemas.microsoft.com/office/drawing/2014/main" id="{A9F4C774-0FD2-C226-4724-608B82689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2791822"/>
            <a:ext cx="7767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b="1" dirty="0">
                <a:solidFill>
                  <a:srgbClr val="6D102F"/>
                </a:solidFill>
              </a:rPr>
              <a:t>Questions?</a:t>
            </a:r>
          </a:p>
        </p:txBody>
      </p:sp>
      <p:pic>
        <p:nvPicPr>
          <p:cNvPr id="7172" name="Picture 6">
            <a:extLst>
              <a:ext uri="{FF2B5EF4-FFF2-40B4-BE49-F238E27FC236}">
                <a16:creationId xmlns:a16="http://schemas.microsoft.com/office/drawing/2014/main" id="{3A3E2182-B6DF-553F-E08F-51924667A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1"/>
          <a:stretch>
            <a:fillRect/>
          </a:stretch>
        </p:blipFill>
        <p:spPr bwMode="auto">
          <a:xfrm>
            <a:off x="757238" y="4784725"/>
            <a:ext cx="88487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and question - Church Of Christ At Gold Hill Road | Church | Religion">
            <a:extLst>
              <a:ext uri="{FF2B5EF4-FFF2-40B4-BE49-F238E27FC236}">
                <a16:creationId xmlns:a16="http://schemas.microsoft.com/office/drawing/2014/main" id="{520B1E0C-A7BC-D57B-57BD-2921463CD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3935" b="3935"/>
          <a:stretch/>
        </p:blipFill>
        <p:spPr bwMode="auto">
          <a:xfrm>
            <a:off x="6152728" y="685799"/>
            <a:ext cx="6039272" cy="43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C0E291-5D08-DCF0-04C6-EB20B99B3929}"/>
              </a:ext>
            </a:extLst>
          </p:cNvPr>
          <p:cNvSpPr txBox="1"/>
          <p:nvPr/>
        </p:nvSpPr>
        <p:spPr>
          <a:xfrm>
            <a:off x="1062038" y="403710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b="1" i="0" u="none" strike="noStrike" dirty="0">
                <a:solidFill>
                  <a:srgbClr val="6D102F"/>
                </a:solidFill>
                <a:effectLst/>
                <a:latin typeface="Calibri" panose="020F0502020204030204" pitchFamily="34" charset="0"/>
              </a:rPr>
              <a:t>For further information please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b="1" i="0" u="none" strike="noStrike" dirty="0">
                <a:solidFill>
                  <a:srgbClr val="6D102F"/>
                </a:solidFill>
                <a:effectLst/>
                <a:latin typeface="Calibri" panose="020F0502020204030204" pitchFamily="34" charset="0"/>
              </a:rPr>
              <a:t>get in touch via the channels below: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187</Words>
  <Application>Microsoft Macintosh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Simon Parker</cp:lastModifiedBy>
  <cp:revision>13</cp:revision>
  <dcterms:modified xsi:type="dcterms:W3CDTF">2023-05-19T12:42:14Z</dcterms:modified>
  <cp:category/>
</cp:coreProperties>
</file>