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Lst>
  <p:notesMasterIdLst>
    <p:notesMasterId r:id="rId30"/>
  </p:notesMasterIdLst>
  <p:sldIdLst>
    <p:sldId id="256" r:id="rId2"/>
    <p:sldId id="329" r:id="rId3"/>
    <p:sldId id="330" r:id="rId4"/>
    <p:sldId id="331" r:id="rId5"/>
    <p:sldId id="332" r:id="rId6"/>
    <p:sldId id="333" r:id="rId7"/>
    <p:sldId id="298" r:id="rId8"/>
    <p:sldId id="315" r:id="rId9"/>
    <p:sldId id="317" r:id="rId10"/>
    <p:sldId id="324" r:id="rId11"/>
    <p:sldId id="325" r:id="rId12"/>
    <p:sldId id="320" r:id="rId13"/>
    <p:sldId id="294" r:id="rId14"/>
    <p:sldId id="319" r:id="rId15"/>
    <p:sldId id="306" r:id="rId16"/>
    <p:sldId id="318" r:id="rId17"/>
    <p:sldId id="297" r:id="rId18"/>
    <p:sldId id="307" r:id="rId19"/>
    <p:sldId id="302" r:id="rId20"/>
    <p:sldId id="308" r:id="rId21"/>
    <p:sldId id="300" r:id="rId22"/>
    <p:sldId id="309" r:id="rId23"/>
    <p:sldId id="310" r:id="rId24"/>
    <p:sldId id="311" r:id="rId25"/>
    <p:sldId id="299" r:id="rId26"/>
    <p:sldId id="328" r:id="rId27"/>
    <p:sldId id="258" r:id="rId28"/>
    <p:sldId id="304" r:id="rId2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43970B-FFDC-CA43-B661-64002C3AA3AF}" v="126" dt="2022-12-20T12:21:37.7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92"/>
    <p:restoredTop sz="51687" autoAdjust="0"/>
  </p:normalViewPr>
  <p:slideViewPr>
    <p:cSldViewPr snapToGrid="0" snapToObjects="1">
      <p:cViewPr varScale="1">
        <p:scale>
          <a:sx n="34" d="100"/>
          <a:sy n="34" d="100"/>
        </p:scale>
        <p:origin x="203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Shape 3">
            <a:extLst>
              <a:ext uri="{FF2B5EF4-FFF2-40B4-BE49-F238E27FC236}">
                <a16:creationId xmlns:a16="http://schemas.microsoft.com/office/drawing/2014/main" id="{D41C71F3-00B0-4D50-CF2E-D5D5220D375A}"/>
              </a:ext>
            </a:extLst>
          </p:cNvPr>
          <p:cNvSpPr>
            <a:spLocks noGrp="1" noRot="1" noChangeAspect="1"/>
          </p:cNvSpPr>
          <p:nvPr>
            <p:ph type="sldImg" idx="2"/>
          </p:nvPr>
        </p:nvSpPr>
        <p:spPr bwMode="auto">
          <a:xfrm>
            <a:off x="1143000" y="685800"/>
            <a:ext cx="4572000" cy="3429000"/>
          </a:xfrm>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 name="Shape 4">
            <a:extLst>
              <a:ext uri="{FF2B5EF4-FFF2-40B4-BE49-F238E27FC236}">
                <a16:creationId xmlns:a16="http://schemas.microsoft.com/office/drawing/2014/main" id="{AAA5FAC7-FE37-D255-8A56-1A9A668434FA}"/>
              </a:ext>
            </a:extLst>
          </p:cNvPr>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pPr lvl="0"/>
            <a:endParaRPr noProof="0"/>
          </a:p>
        </p:txBody>
      </p:sp>
    </p:spTree>
    <p:extLst>
      <p:ext uri="{BB962C8B-B14F-4D97-AF65-F5344CB8AC3E}">
        <p14:creationId xmlns:p14="http://schemas.microsoft.com/office/powerpoint/2010/main" val="1479323396"/>
      </p:ext>
    </p:extLst>
  </p:cSld>
  <p:clrMap bg1="lt1" tx1="dk1" bg2="dk2" tx2="lt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4254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marR="0" lvl="0" indent="-228600" algn="l" defTabSz="914400" rtl="0" eaLnBrk="0" fontAlgn="base" latinLnBrk="0" hangingPunct="0">
              <a:lnSpc>
                <a:spcPct val="100000"/>
              </a:lnSpc>
              <a:spcBef>
                <a:spcPts val="0"/>
              </a:spcBef>
              <a:spcAft>
                <a:spcPct val="0"/>
              </a:spcAft>
              <a:buClrTx/>
              <a:buSzTx/>
              <a:buFontTx/>
              <a:buNone/>
              <a:tabLst/>
              <a:defRPr/>
            </a:pPr>
            <a:r>
              <a:rPr lang="en-US" baseline="0" dirty="0"/>
              <a:t>Each lateral flap is raised as an island on its own neurovascular bundle and has a much bigger volume and reconstructive potential. </a:t>
            </a:r>
          </a:p>
          <a:p>
            <a:pPr marL="228600" marR="0" lvl="0" indent="-228600" algn="l" defTabSz="914400" rtl="0" eaLnBrk="0" fontAlgn="base" latinLnBrk="0" hangingPunct="0">
              <a:lnSpc>
                <a:spcPct val="100000"/>
              </a:lnSpc>
              <a:spcBef>
                <a:spcPts val="0"/>
              </a:spcBef>
              <a:spcAft>
                <a:spcPct val="0"/>
              </a:spcAft>
              <a:buClrTx/>
              <a:buSzTx/>
              <a:buFontTx/>
              <a:buNone/>
              <a:tabLst/>
              <a:defRPr/>
            </a:pPr>
            <a:r>
              <a:rPr lang="en-US" baseline="0" dirty="0"/>
              <a:t>Originally, </a:t>
            </a:r>
            <a:r>
              <a:rPr lang="en-US" baseline="0" dirty="0" err="1"/>
              <a:t>segmuller</a:t>
            </a:r>
            <a:r>
              <a:rPr lang="en-US" baseline="0" dirty="0"/>
              <a:t> raised the flaps only as far proximally as the DIPJ crease. </a:t>
            </a:r>
            <a:r>
              <a:rPr lang="en-US" baseline="0" dirty="0" err="1"/>
              <a:t>Lanzetta</a:t>
            </a:r>
            <a:r>
              <a:rPr lang="en-US" baseline="0" dirty="0"/>
              <a:t> et al described the use of a modification in which the flap is extended back to the PIPJ. </a:t>
            </a:r>
          </a:p>
        </p:txBody>
      </p:sp>
    </p:spTree>
    <p:extLst>
      <p:ext uri="{BB962C8B-B14F-4D97-AF65-F5344CB8AC3E}">
        <p14:creationId xmlns:p14="http://schemas.microsoft.com/office/powerpoint/2010/main" val="2096121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marR="0" lvl="0" indent="-228600" algn="l" defTabSz="914400" rtl="0" eaLnBrk="0" fontAlgn="base" latinLnBrk="0" hangingPunct="0">
              <a:lnSpc>
                <a:spcPct val="100000"/>
              </a:lnSpc>
              <a:spcBef>
                <a:spcPts val="0"/>
              </a:spcBef>
              <a:spcAft>
                <a:spcPct val="0"/>
              </a:spcAft>
              <a:buClrTx/>
              <a:buSzTx/>
              <a:buFontTx/>
              <a:buNone/>
              <a:tabLst/>
              <a:defRPr/>
            </a:pPr>
            <a:r>
              <a:rPr lang="en-US" baseline="0" dirty="0"/>
              <a:t>Originally described by </a:t>
            </a:r>
            <a:r>
              <a:rPr lang="en-US" baseline="0" dirty="0" err="1"/>
              <a:t>Gurdin</a:t>
            </a:r>
            <a:r>
              <a:rPr lang="en-US" baseline="0" dirty="0"/>
              <a:t> and </a:t>
            </a:r>
            <a:r>
              <a:rPr lang="en-US" baseline="0" dirty="0" err="1"/>
              <a:t>Pangman</a:t>
            </a:r>
            <a:r>
              <a:rPr lang="en-US" baseline="0" dirty="0"/>
              <a:t> in 1950. The cross finger flap is commonly used for volar tip injuries with exposed </a:t>
            </a:r>
            <a:r>
              <a:rPr lang="en-US" baseline="0" dirty="0" err="1"/>
              <a:t>obne</a:t>
            </a:r>
            <a:r>
              <a:rPr lang="en-US" baseline="0" dirty="0"/>
              <a:t> or tendon when insufficient pulp for the volar V-Y flap is present </a:t>
            </a:r>
          </a:p>
          <a:p>
            <a:pPr marL="228600" marR="0" lvl="0" indent="-228600" algn="l" defTabSz="914400" rtl="0" eaLnBrk="0" fontAlgn="base" latinLnBrk="0" hangingPunct="0">
              <a:lnSpc>
                <a:spcPct val="100000"/>
              </a:lnSpc>
              <a:spcBef>
                <a:spcPts val="0"/>
              </a:spcBef>
              <a:spcAft>
                <a:spcPct val="0"/>
              </a:spcAft>
              <a:buClrTx/>
              <a:buSzTx/>
              <a:buFontTx/>
              <a:buNone/>
              <a:tabLst/>
              <a:defRPr/>
            </a:pPr>
            <a:endParaRPr lang="en-US" baseline="0" dirty="0"/>
          </a:p>
          <a:p>
            <a:pPr marL="228600" marR="0" lvl="0" indent="-228600" algn="l" defTabSz="914400" rtl="0" eaLnBrk="0" fontAlgn="base" latinLnBrk="0" hangingPunct="0">
              <a:lnSpc>
                <a:spcPct val="100000"/>
              </a:lnSpc>
              <a:spcBef>
                <a:spcPts val="0"/>
              </a:spcBef>
              <a:spcAft>
                <a:spcPct val="0"/>
              </a:spcAft>
              <a:buClrTx/>
              <a:buSzTx/>
              <a:buFontTx/>
              <a:buNone/>
              <a:tabLst/>
              <a:defRPr/>
            </a:pPr>
            <a:r>
              <a:rPr lang="en-US" baseline="0" dirty="0"/>
              <a:t>Requires two operations and a skin graft </a:t>
            </a:r>
          </a:p>
          <a:p>
            <a:pPr marL="228600" marR="0" lvl="0" indent="-228600" algn="l" defTabSz="914400" rtl="0" eaLnBrk="0" fontAlgn="base" latinLnBrk="0" hangingPunct="0">
              <a:lnSpc>
                <a:spcPct val="100000"/>
              </a:lnSpc>
              <a:spcBef>
                <a:spcPts val="0"/>
              </a:spcBef>
              <a:spcAft>
                <a:spcPct val="0"/>
              </a:spcAft>
              <a:buClrTx/>
              <a:buSzTx/>
              <a:buFontTx/>
              <a:buNone/>
              <a:tabLst/>
              <a:defRPr/>
            </a:pPr>
            <a:endParaRPr lang="en-US" baseline="0" dirty="0"/>
          </a:p>
          <a:p>
            <a:pPr marL="228600" marR="0" lvl="0" indent="-228600" algn="l" defTabSz="914400" rtl="0" eaLnBrk="0" fontAlgn="base" latinLnBrk="0" hangingPunct="0">
              <a:lnSpc>
                <a:spcPct val="100000"/>
              </a:lnSpc>
              <a:spcBef>
                <a:spcPts val="0"/>
              </a:spcBef>
              <a:spcAft>
                <a:spcPct val="0"/>
              </a:spcAft>
              <a:buClrTx/>
              <a:buSzTx/>
              <a:buFontTx/>
              <a:buNone/>
              <a:tabLst/>
              <a:defRPr/>
            </a:pPr>
            <a:r>
              <a:rPr lang="en-US" baseline="0" dirty="0"/>
              <a:t>The fingers become stiff during the delay between the two stages</a:t>
            </a:r>
          </a:p>
          <a:p>
            <a:pPr marL="228600" marR="0" lvl="0" indent="-228600" algn="l" defTabSz="914400" rtl="0" eaLnBrk="0" fontAlgn="base" latinLnBrk="0" hangingPunct="0">
              <a:lnSpc>
                <a:spcPct val="100000"/>
              </a:lnSpc>
              <a:spcBef>
                <a:spcPts val="0"/>
              </a:spcBef>
              <a:spcAft>
                <a:spcPct val="0"/>
              </a:spcAft>
              <a:buClrTx/>
              <a:buSzTx/>
              <a:buFontTx/>
              <a:buNone/>
              <a:tabLst/>
              <a:defRPr/>
            </a:pPr>
            <a:endParaRPr lang="en-US" baseline="0" dirty="0"/>
          </a:p>
          <a:p>
            <a:pPr marL="228600" marR="0" lvl="0" indent="-228600" algn="l" defTabSz="914400" rtl="0" eaLnBrk="0" fontAlgn="base" latinLnBrk="0" hangingPunct="0">
              <a:lnSpc>
                <a:spcPct val="100000"/>
              </a:lnSpc>
              <a:spcBef>
                <a:spcPts val="0"/>
              </a:spcBef>
              <a:spcAft>
                <a:spcPct val="0"/>
              </a:spcAft>
              <a:buClrTx/>
              <a:buSzTx/>
              <a:buFontTx/>
              <a:buNone/>
              <a:tabLst/>
              <a:defRPr/>
            </a:pPr>
            <a:r>
              <a:rPr lang="en-US" baseline="0" dirty="0"/>
              <a:t>The flap is elevated from the adjacent finger dorsum in the plane above the </a:t>
            </a:r>
            <a:r>
              <a:rPr lang="en-US" baseline="0" dirty="0" err="1"/>
              <a:t>peritenon</a:t>
            </a:r>
            <a:r>
              <a:rPr lang="en-US" baseline="0" dirty="0"/>
              <a:t> to allow for grafting of the donor site </a:t>
            </a:r>
          </a:p>
          <a:p>
            <a:pPr marL="228600" marR="0" lvl="0" indent="-228600" algn="l" defTabSz="914400" rtl="0" eaLnBrk="0" fontAlgn="base" latinLnBrk="0" hangingPunct="0">
              <a:lnSpc>
                <a:spcPct val="100000"/>
              </a:lnSpc>
              <a:spcBef>
                <a:spcPts val="0"/>
              </a:spcBef>
              <a:spcAft>
                <a:spcPct val="0"/>
              </a:spcAft>
              <a:buClrTx/>
              <a:buSzTx/>
              <a:buFontTx/>
              <a:buNone/>
              <a:tabLst/>
              <a:defRPr/>
            </a:pPr>
            <a:endParaRPr lang="en-US" baseline="0" dirty="0"/>
          </a:p>
          <a:p>
            <a:pPr marL="228600" marR="0" lvl="0" indent="-228600" algn="l" defTabSz="914400" rtl="0" eaLnBrk="0" fontAlgn="base" latinLnBrk="0" hangingPunct="0">
              <a:lnSpc>
                <a:spcPct val="100000"/>
              </a:lnSpc>
              <a:spcBef>
                <a:spcPts val="0"/>
              </a:spcBef>
              <a:spcAft>
                <a:spcPct val="0"/>
              </a:spcAft>
              <a:buClrTx/>
              <a:buSzTx/>
              <a:buFontTx/>
              <a:buNone/>
              <a:tabLst/>
              <a:defRPr/>
            </a:pPr>
            <a:r>
              <a:rPr lang="en-US" baseline="0" dirty="0"/>
              <a:t>A full thickness graft can be taken to close the donor finger dorsum</a:t>
            </a:r>
          </a:p>
          <a:p>
            <a:pPr marL="228600" marR="0" lvl="0" indent="-228600" algn="l" defTabSz="914400" rtl="0" eaLnBrk="0" fontAlgn="base" latinLnBrk="0" hangingPunct="0">
              <a:lnSpc>
                <a:spcPct val="100000"/>
              </a:lnSpc>
              <a:spcBef>
                <a:spcPts val="0"/>
              </a:spcBef>
              <a:spcAft>
                <a:spcPct val="0"/>
              </a:spcAft>
              <a:buClrTx/>
              <a:buSzTx/>
              <a:buFontTx/>
              <a:buNone/>
              <a:tabLst/>
              <a:defRPr/>
            </a:pPr>
            <a:endParaRPr lang="en-US" baseline="0" dirty="0"/>
          </a:p>
          <a:p>
            <a:pPr marL="228600" marR="0" lvl="0" indent="-228600" algn="l" defTabSz="914400" rtl="0" eaLnBrk="0" fontAlgn="base" latinLnBrk="0" hangingPunct="0">
              <a:lnSpc>
                <a:spcPct val="100000"/>
              </a:lnSpc>
              <a:spcBef>
                <a:spcPts val="0"/>
              </a:spcBef>
              <a:spcAft>
                <a:spcPct val="0"/>
              </a:spcAft>
              <a:buClrTx/>
              <a:buSzTx/>
              <a:buFontTx/>
              <a:buNone/>
              <a:tabLst/>
              <a:defRPr/>
            </a:pPr>
            <a:r>
              <a:rPr lang="en-US" baseline="0" dirty="0"/>
              <a:t>The flap is opened like a book cover, turned 180 degrees, and inset into the fingertip defect. The fingers may be sutured together or even pinned to prevent flap dehiscence </a:t>
            </a:r>
          </a:p>
          <a:p>
            <a:pPr marL="228600" marR="0" lvl="0" indent="-228600" algn="l" defTabSz="914400" rtl="0" eaLnBrk="0" fontAlgn="base" latinLnBrk="0" hangingPunct="0">
              <a:lnSpc>
                <a:spcPct val="100000"/>
              </a:lnSpc>
              <a:spcBef>
                <a:spcPts val="0"/>
              </a:spcBef>
              <a:spcAft>
                <a:spcPct val="0"/>
              </a:spcAft>
              <a:buClrTx/>
              <a:buSzTx/>
              <a:buFontTx/>
              <a:buNone/>
              <a:tabLst/>
              <a:defRPr/>
            </a:pPr>
            <a:endParaRPr lang="en-US" baseline="0" dirty="0"/>
          </a:p>
          <a:p>
            <a:pPr marL="228600" marR="0" lvl="0" indent="-228600" algn="l" defTabSz="914400" rtl="0" eaLnBrk="0" fontAlgn="base" latinLnBrk="0" hangingPunct="0">
              <a:lnSpc>
                <a:spcPct val="100000"/>
              </a:lnSpc>
              <a:spcBef>
                <a:spcPts val="0"/>
              </a:spcBef>
              <a:spcAft>
                <a:spcPct val="0"/>
              </a:spcAft>
              <a:buClrTx/>
              <a:buSzTx/>
              <a:buFontTx/>
              <a:buNone/>
              <a:tabLst/>
              <a:defRPr/>
            </a:pPr>
            <a:r>
              <a:rPr lang="en-US" baseline="0" dirty="0"/>
              <a:t>During the delay, gentle active range of motion exercises may be required to prevent joint stiffness of both fingers </a:t>
            </a:r>
          </a:p>
          <a:p>
            <a:pPr marL="228600" marR="0" lvl="0" indent="-228600" algn="l" defTabSz="914400" rtl="0" eaLnBrk="0" fontAlgn="base" latinLnBrk="0" hangingPunct="0">
              <a:lnSpc>
                <a:spcPct val="100000"/>
              </a:lnSpc>
              <a:spcBef>
                <a:spcPts val="0"/>
              </a:spcBef>
              <a:spcAft>
                <a:spcPct val="0"/>
              </a:spcAft>
              <a:buClrTx/>
              <a:buSzTx/>
              <a:buFontTx/>
              <a:buNone/>
              <a:tabLst/>
              <a:defRPr/>
            </a:pPr>
            <a:endParaRPr lang="en-US" baseline="0" dirty="0"/>
          </a:p>
          <a:p>
            <a:pPr marL="228600" marR="0" lvl="0" indent="-228600" algn="l" defTabSz="914400" rtl="0" eaLnBrk="0" fontAlgn="base" latinLnBrk="0" hangingPunct="0">
              <a:lnSpc>
                <a:spcPct val="100000"/>
              </a:lnSpc>
              <a:spcBef>
                <a:spcPts val="0"/>
              </a:spcBef>
              <a:spcAft>
                <a:spcPct val="0"/>
              </a:spcAft>
              <a:buClrTx/>
              <a:buSzTx/>
              <a:buFontTx/>
              <a:buNone/>
              <a:tabLst/>
              <a:defRPr/>
            </a:pPr>
            <a:r>
              <a:rPr lang="en-US" baseline="0" dirty="0"/>
              <a:t>At 2-3 weeks the flap is divided an </a:t>
            </a:r>
            <a:r>
              <a:rPr lang="en-US" baseline="0" dirty="0" err="1"/>
              <a:t>dinset</a:t>
            </a:r>
            <a:r>
              <a:rPr lang="en-US" baseline="0" dirty="0"/>
              <a:t> and more aggressive active and passive range of motion exercises are begun </a:t>
            </a:r>
          </a:p>
        </p:txBody>
      </p:sp>
    </p:spTree>
    <p:extLst>
      <p:ext uri="{BB962C8B-B14F-4D97-AF65-F5344CB8AC3E}">
        <p14:creationId xmlns:p14="http://schemas.microsoft.com/office/powerpoint/2010/main" val="1862777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marR="0" lvl="0" indent="-228600" algn="l" defTabSz="914400" rtl="0" eaLnBrk="0" fontAlgn="base" latinLnBrk="0" hangingPunct="0">
              <a:lnSpc>
                <a:spcPct val="100000"/>
              </a:lnSpc>
              <a:spcBef>
                <a:spcPts val="0"/>
              </a:spcBef>
              <a:spcAft>
                <a:spcPct val="0"/>
              </a:spcAft>
              <a:buClrTx/>
              <a:buSzTx/>
              <a:buFontTx/>
              <a:buNone/>
              <a:tabLst/>
              <a:defRPr/>
            </a:pPr>
            <a:r>
              <a:rPr lang="en-US" baseline="0" dirty="0"/>
              <a:t>The </a:t>
            </a:r>
            <a:r>
              <a:rPr lang="en-US" baseline="0" dirty="0" err="1"/>
              <a:t>thenar</a:t>
            </a:r>
            <a:r>
              <a:rPr lang="en-US" baseline="0" dirty="0"/>
              <a:t> flap is </a:t>
            </a:r>
            <a:r>
              <a:rPr lang="en-US" sz="1100" b="0" i="0" u="none" strike="noStrike" kern="1200" dirty="0">
                <a:solidFill>
                  <a:schemeClr val="tx1"/>
                </a:solidFill>
                <a:effectLst/>
                <a:latin typeface="+mn-lt"/>
                <a:ea typeface="+mn-ea"/>
                <a:cs typeface="+mn-cs"/>
              </a:rPr>
              <a:t>a random pattern flap and does not need any specific vascular dissection. The skin over the </a:t>
            </a:r>
            <a:r>
              <a:rPr lang="en-US" sz="1100" b="0" i="0" u="none" strike="noStrike" kern="1200" dirty="0" err="1">
                <a:solidFill>
                  <a:schemeClr val="tx1"/>
                </a:solidFill>
                <a:effectLst/>
                <a:latin typeface="+mn-lt"/>
                <a:ea typeface="+mn-ea"/>
                <a:cs typeface="+mn-cs"/>
              </a:rPr>
              <a:t>thenar</a:t>
            </a:r>
            <a:r>
              <a:rPr lang="en-US" sz="1100" b="0" i="0" u="none" strike="noStrike" kern="1200" dirty="0">
                <a:solidFill>
                  <a:schemeClr val="tx1"/>
                </a:solidFill>
                <a:effectLst/>
                <a:latin typeface="+mn-lt"/>
                <a:ea typeface="+mn-ea"/>
                <a:cs typeface="+mn-cs"/>
              </a:rPr>
              <a:t> eminence is supplied by the superficial palmar branch of the radial artery. </a:t>
            </a:r>
          </a:p>
          <a:p>
            <a:pPr marL="228600" marR="0" lvl="0" indent="-228600" algn="l" defTabSz="914400" rtl="0" eaLnBrk="0" fontAlgn="base" latinLnBrk="0" hangingPunct="0">
              <a:lnSpc>
                <a:spcPct val="100000"/>
              </a:lnSpc>
              <a:spcBef>
                <a:spcPts val="0"/>
              </a:spcBef>
              <a:spcAft>
                <a:spcPct val="0"/>
              </a:spcAft>
              <a:buClrTx/>
              <a:buSzTx/>
              <a:buFontTx/>
              <a:buNone/>
              <a:tabLst/>
              <a:defRPr/>
            </a:pPr>
            <a:endParaRPr lang="en-US" sz="1100" b="0" i="0" u="none" strike="noStrike" kern="1200" baseline="0" dirty="0">
              <a:solidFill>
                <a:schemeClr val="tx1"/>
              </a:solidFill>
              <a:effectLst/>
              <a:latin typeface="+mn-lt"/>
              <a:ea typeface="+mn-ea"/>
              <a:cs typeface="+mn-cs"/>
            </a:endParaRPr>
          </a:p>
          <a:p>
            <a:pPr marL="228600" marR="0" lvl="0" indent="-228600" algn="l" defTabSz="914400" rtl="0" eaLnBrk="0" fontAlgn="base" latinLnBrk="0" hangingPunct="0">
              <a:lnSpc>
                <a:spcPct val="100000"/>
              </a:lnSpc>
              <a:spcBef>
                <a:spcPts val="0"/>
              </a:spcBef>
              <a:spcAft>
                <a:spcPct val="0"/>
              </a:spcAft>
              <a:buClrTx/>
              <a:buSzTx/>
              <a:buFontTx/>
              <a:buNone/>
              <a:tabLst/>
              <a:defRPr/>
            </a:pPr>
            <a:r>
              <a:rPr lang="en-US" sz="1100" b="0" i="0" u="none" strike="noStrike" kern="1200" dirty="0">
                <a:solidFill>
                  <a:schemeClr val="tx1"/>
                </a:solidFill>
                <a:effectLst/>
                <a:latin typeface="+mn-lt"/>
                <a:ea typeface="+mn-ea"/>
                <a:cs typeface="+mn-cs"/>
              </a:rPr>
              <a:t>After thorough debridement of the injured fingertip, the digit is flexed so that the defect leaves an imprint on the </a:t>
            </a:r>
            <a:r>
              <a:rPr lang="en-US" sz="1100" b="0" i="0" u="none" strike="noStrike" kern="1200" dirty="0" err="1">
                <a:solidFill>
                  <a:schemeClr val="tx1"/>
                </a:solidFill>
                <a:effectLst/>
                <a:latin typeface="+mn-lt"/>
                <a:ea typeface="+mn-ea"/>
                <a:cs typeface="+mn-cs"/>
              </a:rPr>
              <a:t>thenar</a:t>
            </a:r>
            <a:r>
              <a:rPr lang="en-US" sz="1100" b="0" i="0" u="none" strike="noStrike" kern="1200" dirty="0">
                <a:solidFill>
                  <a:schemeClr val="tx1"/>
                </a:solidFill>
                <a:effectLst/>
                <a:latin typeface="+mn-lt"/>
                <a:ea typeface="+mn-ea"/>
                <a:cs typeface="+mn-cs"/>
              </a:rPr>
              <a:t> eminence.</a:t>
            </a:r>
            <a:r>
              <a:rPr lang="en-US" sz="1100" b="0" i="0" u="none" strike="noStrike" kern="1200" baseline="0" dirty="0">
                <a:solidFill>
                  <a:schemeClr val="tx1"/>
                </a:solidFill>
                <a:effectLst/>
                <a:latin typeface="+mn-lt"/>
                <a:ea typeface="+mn-ea"/>
                <a:cs typeface="+mn-cs"/>
              </a:rPr>
              <a:t> </a:t>
            </a:r>
            <a:r>
              <a:rPr lang="en-US" sz="1100" b="0" i="0" u="none" strike="noStrike" kern="1200" dirty="0">
                <a:solidFill>
                  <a:schemeClr val="tx1"/>
                </a:solidFill>
                <a:effectLst/>
                <a:latin typeface="+mn-lt"/>
                <a:ea typeface="+mn-ea"/>
                <a:cs typeface="+mn-cs"/>
              </a:rPr>
              <a:t>The distal end of a proximally based flap is inset into the nail bed, whereas the distal end of a distally based flap is inset into the pulp</a:t>
            </a:r>
          </a:p>
          <a:p>
            <a:pPr marL="228600" marR="0" lvl="0" indent="-228600" algn="l" defTabSz="914400" rtl="0" eaLnBrk="0" fontAlgn="base" latinLnBrk="0" hangingPunct="0">
              <a:lnSpc>
                <a:spcPct val="100000"/>
              </a:lnSpc>
              <a:spcBef>
                <a:spcPts val="0"/>
              </a:spcBef>
              <a:spcAft>
                <a:spcPct val="0"/>
              </a:spcAft>
              <a:buClrTx/>
              <a:buSzTx/>
              <a:buFontTx/>
              <a:buNone/>
              <a:tabLst/>
              <a:defRPr/>
            </a:pPr>
            <a:endParaRPr lang="en-US" sz="1100" b="0" i="0" u="none" strike="noStrike" kern="1200" dirty="0">
              <a:solidFill>
                <a:schemeClr val="tx1"/>
              </a:solidFill>
              <a:effectLst/>
              <a:latin typeface="+mn-lt"/>
              <a:ea typeface="+mn-ea"/>
              <a:cs typeface="+mn-cs"/>
            </a:endParaRPr>
          </a:p>
          <a:p>
            <a:pPr marL="228600" marR="0" lvl="0" indent="-228600" algn="l" defTabSz="914400" rtl="0" eaLnBrk="0" fontAlgn="base" latinLnBrk="0" hangingPunct="0">
              <a:lnSpc>
                <a:spcPct val="100000"/>
              </a:lnSpc>
              <a:spcBef>
                <a:spcPts val="0"/>
              </a:spcBef>
              <a:spcAft>
                <a:spcPct val="0"/>
              </a:spcAft>
              <a:buClrTx/>
              <a:buSzTx/>
              <a:buFontTx/>
              <a:buNone/>
              <a:tabLst/>
              <a:defRPr/>
            </a:pPr>
            <a:r>
              <a:rPr lang="en-US" sz="1100" b="0" i="0" u="none" strike="noStrike" kern="1200" dirty="0">
                <a:solidFill>
                  <a:schemeClr val="tx1"/>
                </a:solidFill>
                <a:effectLst/>
                <a:latin typeface="+mn-lt"/>
                <a:ea typeface="+mn-ea"/>
                <a:cs typeface="+mn-cs"/>
              </a:rPr>
              <a:t>Care must be taken to avoid injuring the radial digital nerve of the thumb. Avoid raising a flap close to first web to prevent web space contractures. The secondary defect is closed linearly.</a:t>
            </a:r>
          </a:p>
          <a:p>
            <a:pPr marL="228600" marR="0" lvl="0" indent="-228600" algn="l" defTabSz="914400" rtl="0" eaLnBrk="0" fontAlgn="base" latinLnBrk="0" hangingPunct="0">
              <a:lnSpc>
                <a:spcPct val="100000"/>
              </a:lnSpc>
              <a:spcBef>
                <a:spcPts val="0"/>
              </a:spcBef>
              <a:spcAft>
                <a:spcPct val="0"/>
              </a:spcAft>
              <a:buClrTx/>
              <a:buSzTx/>
              <a:buFontTx/>
              <a:buNone/>
              <a:tabLst/>
              <a:defRPr/>
            </a:pPr>
            <a:endParaRPr lang="en-US" sz="1100" b="0" i="0" u="none" strike="noStrike" kern="1200" baseline="0" dirty="0">
              <a:solidFill>
                <a:schemeClr val="tx1"/>
              </a:solidFill>
              <a:effectLst/>
              <a:latin typeface="+mn-lt"/>
              <a:ea typeface="+mn-ea"/>
              <a:cs typeface="+mn-cs"/>
            </a:endParaRPr>
          </a:p>
          <a:p>
            <a:pPr marL="228600" marR="0" lvl="0" indent="-228600" algn="l" defTabSz="914400" rtl="0" eaLnBrk="0" fontAlgn="base" latinLnBrk="0" hangingPunct="0">
              <a:lnSpc>
                <a:spcPct val="100000"/>
              </a:lnSpc>
              <a:spcBef>
                <a:spcPts val="0"/>
              </a:spcBef>
              <a:spcAft>
                <a:spcPct val="0"/>
              </a:spcAft>
              <a:buClrTx/>
              <a:buSzTx/>
              <a:buFontTx/>
              <a:buNone/>
              <a:tabLst/>
              <a:defRPr/>
            </a:pPr>
            <a:r>
              <a:rPr lang="en-US" sz="1100" b="0" i="0" u="none" strike="noStrike" kern="1200" baseline="0" dirty="0">
                <a:solidFill>
                  <a:schemeClr val="tx1"/>
                </a:solidFill>
                <a:effectLst/>
                <a:latin typeface="+mn-lt"/>
                <a:ea typeface="+mn-ea"/>
                <a:cs typeface="+mn-cs"/>
              </a:rPr>
              <a:t>Flap inset is done over the proximal and lateral aspects of the finger defect and dressings applied. It is important to ensure that the flap does not get kinked while in the dressings. Flap division is performed 2-3 weeks later. </a:t>
            </a:r>
          </a:p>
          <a:p>
            <a:pPr marL="228600" marR="0" lvl="0" indent="-228600" algn="l" defTabSz="914400" rtl="0" eaLnBrk="0" fontAlgn="base" latinLnBrk="0" hangingPunct="0">
              <a:lnSpc>
                <a:spcPct val="100000"/>
              </a:lnSpc>
              <a:spcBef>
                <a:spcPts val="0"/>
              </a:spcBef>
              <a:spcAft>
                <a:spcPct val="0"/>
              </a:spcAft>
              <a:buClrTx/>
              <a:buSzTx/>
              <a:buFontTx/>
              <a:buNone/>
              <a:tabLst/>
              <a:defRPr/>
            </a:pPr>
            <a:endParaRPr lang="en-US" baseline="0" dirty="0"/>
          </a:p>
        </p:txBody>
      </p:sp>
    </p:spTree>
    <p:extLst>
      <p:ext uri="{BB962C8B-B14F-4D97-AF65-F5344CB8AC3E}">
        <p14:creationId xmlns:p14="http://schemas.microsoft.com/office/powerpoint/2010/main" val="664788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baseline="0" dirty="0"/>
          </a:p>
          <a:p>
            <a:pPr marL="171450" indent="-171450">
              <a:buFontTx/>
              <a:buChar char="-"/>
            </a:pPr>
            <a:r>
              <a:rPr lang="en-GB" dirty="0"/>
              <a:t>One needs to look at the size and extent of the wound. It looks like the entire pulp is involved. One should check for any active or </a:t>
            </a:r>
            <a:r>
              <a:rPr lang="en-GB" dirty="0" err="1"/>
              <a:t>passivemovements</a:t>
            </a:r>
            <a:r>
              <a:rPr lang="en-GB" dirty="0"/>
              <a:t> in the thumb. One should examine the dorsum of the hand and forearm for possible flap donor sites</a:t>
            </a:r>
            <a:endParaRPr lang="en-US" dirty="0"/>
          </a:p>
        </p:txBody>
      </p:sp>
    </p:spTree>
    <p:extLst>
      <p:ext uri="{BB962C8B-B14F-4D97-AF65-F5344CB8AC3E}">
        <p14:creationId xmlns:p14="http://schemas.microsoft.com/office/powerpoint/2010/main" val="447788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GB" dirty="0"/>
              <a:t>One needs to do basic blood examinations such as haemoglobin, full blood count, Blood sugar and renal function test and other </a:t>
            </a:r>
            <a:r>
              <a:rPr lang="en-GB" dirty="0" err="1"/>
              <a:t>investigationsto</a:t>
            </a:r>
            <a:r>
              <a:rPr lang="en-GB" dirty="0"/>
              <a:t> evaluate anaesthetic fitness. One also needs to do a wound swab and an X-Ray of the thumb</a:t>
            </a:r>
            <a:endParaRPr lang="en-US" dirty="0"/>
          </a:p>
        </p:txBody>
      </p:sp>
    </p:spTree>
    <p:extLst>
      <p:ext uri="{BB962C8B-B14F-4D97-AF65-F5344CB8AC3E}">
        <p14:creationId xmlns:p14="http://schemas.microsoft.com/office/powerpoint/2010/main" val="911470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GB" dirty="0"/>
              <a:t>This wound will need a debridement and if the underlying bone is healthy, a reconstruction can be considered. The options will be a </a:t>
            </a:r>
            <a:r>
              <a:rPr lang="en-GB" dirty="0" err="1"/>
              <a:t>Foucherflap</a:t>
            </a:r>
            <a:r>
              <a:rPr lang="en-GB" dirty="0"/>
              <a:t> from the dorsum of the index finger, a forearm flap such as reversed radial forearm flap or a grin flap. If the patient is otherwise fit </a:t>
            </a:r>
            <a:r>
              <a:rPr lang="en-GB" dirty="0" err="1"/>
              <a:t>andyounger</a:t>
            </a:r>
            <a:r>
              <a:rPr lang="en-GB" dirty="0"/>
              <a:t> a toe pulp free flap is also an option. If the bone is </a:t>
            </a:r>
            <a:r>
              <a:rPr lang="en-GB" dirty="0" err="1"/>
              <a:t>osteomyelitic</a:t>
            </a:r>
            <a:r>
              <a:rPr lang="en-GB" dirty="0"/>
              <a:t>, one may need to do an amputation of the thumb</a:t>
            </a:r>
            <a:endParaRPr lang="en-US" dirty="0"/>
          </a:p>
        </p:txBody>
      </p:sp>
    </p:spTree>
    <p:extLst>
      <p:ext uri="{BB962C8B-B14F-4D97-AF65-F5344CB8AC3E}">
        <p14:creationId xmlns:p14="http://schemas.microsoft.com/office/powerpoint/2010/main" val="1941846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r>
              <a:rPr lang="en-GB" b="0" i="0" dirty="0">
                <a:solidFill>
                  <a:srgbClr val="1E1919"/>
                </a:solidFill>
                <a:effectLst/>
                <a:latin typeface="AtlasGrotesk"/>
              </a:rPr>
              <a:t>My preference would be to do a </a:t>
            </a:r>
            <a:r>
              <a:rPr lang="en-GB" b="0" i="0" dirty="0" err="1">
                <a:solidFill>
                  <a:srgbClr val="1E1919"/>
                </a:solidFill>
                <a:effectLst/>
                <a:latin typeface="AtlasGrotesk"/>
              </a:rPr>
              <a:t>Foucher</a:t>
            </a:r>
            <a:r>
              <a:rPr lang="en-GB" b="0" i="0" dirty="0">
                <a:solidFill>
                  <a:srgbClr val="1E1919"/>
                </a:solidFill>
                <a:effectLst/>
                <a:latin typeface="AtlasGrotesk"/>
              </a:rPr>
              <a:t> flap reconstruction.</a:t>
            </a:r>
            <a:endParaRPr lang="en-US" dirty="0"/>
          </a:p>
        </p:txBody>
      </p:sp>
    </p:spTree>
    <p:extLst>
      <p:ext uri="{BB962C8B-B14F-4D97-AF65-F5344CB8AC3E}">
        <p14:creationId xmlns:p14="http://schemas.microsoft.com/office/powerpoint/2010/main" val="1344537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Dorsal</a:t>
            </a:r>
            <a:r>
              <a:rPr lang="en-US" baseline="0" dirty="0"/>
              <a:t> metacarpal artery flap</a:t>
            </a:r>
            <a:endParaRPr lang="en-US" dirty="0"/>
          </a:p>
        </p:txBody>
      </p:sp>
    </p:spTree>
    <p:extLst>
      <p:ext uri="{BB962C8B-B14F-4D97-AF65-F5344CB8AC3E}">
        <p14:creationId xmlns:p14="http://schemas.microsoft.com/office/powerpoint/2010/main" val="440227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1" kern="1200" dirty="0" err="1">
                <a:solidFill>
                  <a:schemeClr val="tx1"/>
                </a:solidFill>
                <a:effectLst/>
                <a:latin typeface="+mn-lt"/>
                <a:ea typeface="+mn-ea"/>
                <a:cs typeface="+mn-cs"/>
              </a:rPr>
              <a:t>Quaba</a:t>
            </a:r>
            <a:r>
              <a:rPr lang="en-US" sz="1100" b="1" kern="1200" dirty="0">
                <a:solidFill>
                  <a:schemeClr val="tx1"/>
                </a:solidFill>
                <a:effectLst/>
                <a:latin typeface="+mn-lt"/>
                <a:ea typeface="+mn-ea"/>
                <a:cs typeface="+mn-cs"/>
              </a:rPr>
              <a:t> Flaps </a:t>
            </a:r>
            <a:endParaRPr lang="en-US" dirty="0"/>
          </a:p>
          <a:p>
            <a:pPr marL="171450" indent="-171450">
              <a:buFontTx/>
              <a:buChar char="-"/>
            </a:pPr>
            <a:r>
              <a:rPr lang="en-US" sz="1100" kern="1200" dirty="0">
                <a:solidFill>
                  <a:schemeClr val="tx1"/>
                </a:solidFill>
                <a:effectLst/>
                <a:latin typeface="+mn-lt"/>
                <a:ea typeface="+mn-ea"/>
                <a:cs typeface="+mn-cs"/>
              </a:rPr>
              <a:t>Reverse </a:t>
            </a:r>
            <a:r>
              <a:rPr lang="en-US" sz="1100" kern="1200" dirty="0" err="1">
                <a:solidFill>
                  <a:schemeClr val="tx1"/>
                </a:solidFill>
                <a:effectLst/>
                <a:latin typeface="+mn-lt"/>
                <a:ea typeface="+mn-ea"/>
                <a:cs typeface="+mn-cs"/>
              </a:rPr>
              <a:t>fasciocutaneous</a:t>
            </a:r>
            <a:r>
              <a:rPr lang="en-US" sz="1100" kern="1200" dirty="0">
                <a:solidFill>
                  <a:schemeClr val="tx1"/>
                </a:solidFill>
                <a:effectLst/>
                <a:latin typeface="+mn-lt"/>
                <a:ea typeface="+mn-ea"/>
                <a:cs typeface="+mn-cs"/>
              </a:rPr>
              <a:t> island flap based on a branch from the dorsal metacarpal artery – useful for reconstruction of skin defects in the distal hand and over the proximal digits </a:t>
            </a:r>
          </a:p>
          <a:p>
            <a:pPr marL="171450" indent="-171450">
              <a:buFontTx/>
              <a:buChar char="-"/>
            </a:pPr>
            <a:r>
              <a:rPr lang="en-US" sz="1100" kern="1200" dirty="0">
                <a:solidFill>
                  <a:schemeClr val="tx1"/>
                </a:solidFill>
                <a:effectLst/>
                <a:latin typeface="+mn-lt"/>
                <a:ea typeface="+mn-ea"/>
                <a:cs typeface="+mn-cs"/>
              </a:rPr>
              <a:t>First described by </a:t>
            </a:r>
            <a:r>
              <a:rPr lang="en-US" sz="1100" kern="1200" dirty="0" err="1">
                <a:solidFill>
                  <a:schemeClr val="tx1"/>
                </a:solidFill>
                <a:effectLst/>
                <a:latin typeface="+mn-lt"/>
                <a:ea typeface="+mn-ea"/>
                <a:cs typeface="+mn-cs"/>
              </a:rPr>
              <a:t>Quaba</a:t>
            </a:r>
            <a:r>
              <a:rPr lang="en-US" sz="1100" kern="1200" dirty="0">
                <a:solidFill>
                  <a:schemeClr val="tx1"/>
                </a:solidFill>
                <a:effectLst/>
                <a:latin typeface="+mn-lt"/>
                <a:ea typeface="+mn-ea"/>
                <a:cs typeface="+mn-cs"/>
              </a:rPr>
              <a:t> and Davison in 1990 – noted that multiple longitudinal dorsal hand incisions for RA patients did not result in ischemic skin islands </a:t>
            </a:r>
            <a:endParaRPr lang="en-US" dirty="0">
              <a:effectLst/>
            </a:endParaRPr>
          </a:p>
          <a:p>
            <a:r>
              <a:rPr lang="en-US" sz="1100" b="1" kern="1200" dirty="0">
                <a:solidFill>
                  <a:schemeClr val="tx1"/>
                </a:solidFill>
                <a:effectLst/>
                <a:latin typeface="+mn-lt"/>
                <a:ea typeface="+mn-ea"/>
                <a:cs typeface="+mn-cs"/>
              </a:rPr>
              <a:t>Vascular Pedicle / Arterial Anatomy </a:t>
            </a:r>
            <a:endParaRPr lang="en-US" dirty="0">
              <a:effectLst/>
            </a:endParaRPr>
          </a:p>
          <a:p>
            <a:r>
              <a:rPr lang="en-US" sz="1100" kern="1200" dirty="0">
                <a:solidFill>
                  <a:schemeClr val="tx1"/>
                </a:solidFill>
                <a:effectLst/>
                <a:latin typeface="+mn-lt"/>
                <a:ea typeface="+mn-ea"/>
                <a:cs typeface="+mn-cs"/>
              </a:rPr>
              <a:t>-</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 Based on recurrent cutaneous branch from the dorsal metacarpal artery or perforators from the dorsal communicating branch from the common digital artery (</a:t>
            </a:r>
            <a:r>
              <a:rPr lang="en-US" sz="1100" kern="1200" dirty="0" err="1">
                <a:solidFill>
                  <a:schemeClr val="tx1"/>
                </a:solidFill>
                <a:effectLst/>
                <a:latin typeface="+mn-lt"/>
                <a:ea typeface="+mn-ea"/>
                <a:cs typeface="+mn-cs"/>
              </a:rPr>
              <a:t>Quaba</a:t>
            </a:r>
            <a:r>
              <a:rPr lang="en-US" sz="1100" kern="1200" dirty="0">
                <a:solidFill>
                  <a:schemeClr val="tx1"/>
                </a:solidFill>
                <a:effectLst/>
                <a:latin typeface="+mn-lt"/>
                <a:ea typeface="+mn-ea"/>
                <a:cs typeface="+mn-cs"/>
              </a:rPr>
              <a:t> perforator) </a:t>
            </a:r>
            <a:endParaRPr lang="en-US" dirty="0">
              <a:effectLst/>
            </a:endParaRPr>
          </a:p>
          <a:p>
            <a:r>
              <a:rPr lang="en-US" sz="1100" kern="1200" dirty="0">
                <a:solidFill>
                  <a:schemeClr val="tx1"/>
                </a:solidFill>
                <a:effectLst/>
                <a:latin typeface="+mn-lt"/>
                <a:ea typeface="+mn-ea"/>
                <a:cs typeface="+mn-cs"/>
              </a:rPr>
              <a:t>-  Pedicle diameter is 0.3 to 0.5 mm </a:t>
            </a:r>
            <a:endParaRPr lang="en-US" dirty="0">
              <a:effectLst/>
            </a:endParaRPr>
          </a:p>
          <a:p>
            <a:r>
              <a:rPr lang="en-US" sz="1100" kern="1200" dirty="0">
                <a:solidFill>
                  <a:schemeClr val="tx1"/>
                </a:solidFill>
                <a:effectLst/>
                <a:latin typeface="+mn-lt"/>
                <a:ea typeface="+mn-ea"/>
                <a:cs typeface="+mn-cs"/>
              </a:rPr>
              <a:t>- Pedicle is </a:t>
            </a:r>
            <a:r>
              <a:rPr lang="en-US" sz="1100" kern="1200" dirty="0" err="1">
                <a:solidFill>
                  <a:schemeClr val="tx1"/>
                </a:solidFill>
                <a:effectLst/>
                <a:latin typeface="+mn-lt"/>
                <a:ea typeface="+mn-ea"/>
                <a:cs typeface="+mn-cs"/>
              </a:rPr>
              <a:t>locaed</a:t>
            </a:r>
            <a:r>
              <a:rPr lang="en-US" sz="1100" kern="1200" dirty="0">
                <a:solidFill>
                  <a:schemeClr val="tx1"/>
                </a:solidFill>
                <a:effectLst/>
                <a:latin typeface="+mn-lt"/>
                <a:ea typeface="+mn-ea"/>
                <a:cs typeface="+mn-cs"/>
              </a:rPr>
              <a:t> 0.5 – 1cm proximal to the MCP joint, but distal to the </a:t>
            </a:r>
            <a:r>
              <a:rPr lang="en-US" sz="1100" kern="1200" dirty="0" err="1">
                <a:solidFill>
                  <a:schemeClr val="tx1"/>
                </a:solidFill>
                <a:effectLst/>
                <a:latin typeface="+mn-lt"/>
                <a:ea typeface="+mn-ea"/>
                <a:cs typeface="+mn-cs"/>
              </a:rPr>
              <a:t>junctura</a:t>
            </a:r>
            <a:r>
              <a:rPr lang="en-US" sz="1100" kern="1200" dirty="0">
                <a:solidFill>
                  <a:schemeClr val="tx1"/>
                </a:solidFill>
                <a:effectLst/>
                <a:latin typeface="+mn-lt"/>
                <a:ea typeface="+mn-ea"/>
                <a:cs typeface="+mn-cs"/>
              </a:rPr>
              <a:t> </a:t>
            </a:r>
            <a:r>
              <a:rPr lang="en-US" sz="1100" kern="1200" dirty="0" err="1">
                <a:solidFill>
                  <a:schemeClr val="tx1"/>
                </a:solidFill>
                <a:effectLst/>
                <a:latin typeface="+mn-lt"/>
                <a:ea typeface="+mn-ea"/>
                <a:cs typeface="+mn-cs"/>
              </a:rPr>
              <a:t>tendinae</a:t>
            </a:r>
            <a:r>
              <a:rPr lang="en-US" sz="1100" kern="1200" dirty="0">
                <a:solidFill>
                  <a:schemeClr val="tx1"/>
                </a:solidFill>
                <a:effectLst/>
                <a:latin typeface="+mn-lt"/>
                <a:ea typeface="+mn-ea"/>
                <a:cs typeface="+mn-cs"/>
              </a:rPr>
              <a:t> </a:t>
            </a:r>
            <a:endParaRPr lang="en-US" dirty="0">
              <a:effectLst/>
            </a:endParaRPr>
          </a:p>
          <a:p>
            <a:r>
              <a:rPr lang="en-US" sz="1100" b="1" kern="1200" dirty="0">
                <a:solidFill>
                  <a:schemeClr val="tx1"/>
                </a:solidFill>
                <a:effectLst/>
                <a:latin typeface="+mn-lt"/>
                <a:ea typeface="+mn-ea"/>
                <a:cs typeface="+mn-cs"/>
              </a:rPr>
              <a:t>Applications &amp; Limitations </a:t>
            </a:r>
            <a:endParaRPr lang="en-US" dirty="0">
              <a:effectLst/>
            </a:endParaRPr>
          </a:p>
          <a:p>
            <a:r>
              <a:rPr lang="en-US" sz="1100" kern="1200" dirty="0">
                <a:solidFill>
                  <a:schemeClr val="tx1"/>
                </a:solidFill>
                <a:effectLst/>
                <a:latin typeface="+mn-lt"/>
                <a:ea typeface="+mn-ea"/>
                <a:cs typeface="+mn-cs"/>
              </a:rPr>
              <a:t>- Useful for dorsal hand defects in the distal third to distal half of the hand (long, narrow flap) </a:t>
            </a:r>
            <a:endParaRPr lang="en-US" dirty="0">
              <a:effectLst/>
            </a:endParaRPr>
          </a:p>
          <a:p>
            <a:r>
              <a:rPr lang="en-US" sz="1100" kern="1200" dirty="0">
                <a:solidFill>
                  <a:schemeClr val="tx1"/>
                </a:solidFill>
                <a:effectLst/>
                <a:latin typeface="+mn-lt"/>
                <a:ea typeface="+mn-ea"/>
                <a:cs typeface="+mn-cs"/>
              </a:rPr>
              <a:t>-</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 Also useful for web space reconstruction and dorsal digital reconstruction to the level of the PIP joint (occasionally level of middle phalanx) </a:t>
            </a:r>
            <a:endParaRPr lang="en-US" dirty="0">
              <a:effectLst/>
            </a:endParaRPr>
          </a:p>
          <a:p>
            <a:r>
              <a:rPr lang="en-US" sz="1100" kern="1200" dirty="0">
                <a:solidFill>
                  <a:schemeClr val="tx1"/>
                </a:solidFill>
                <a:effectLst/>
                <a:latin typeface="+mn-lt"/>
                <a:ea typeface="+mn-ea"/>
                <a:cs typeface="+mn-cs"/>
              </a:rPr>
              <a:t>- Not useful for palmar coverage or coverage of the proximal half of the hand </a:t>
            </a:r>
            <a:endParaRPr lang="en-US" dirty="0">
              <a:effectLst/>
            </a:endParaRPr>
          </a:p>
          <a:p>
            <a:r>
              <a:rPr lang="en-US" sz="1100" kern="1200" dirty="0">
                <a:solidFill>
                  <a:schemeClr val="tx1"/>
                </a:solidFill>
                <a:effectLst/>
                <a:latin typeface="+mn-lt"/>
                <a:ea typeface="+mn-ea"/>
                <a:cs typeface="+mn-cs"/>
              </a:rPr>
              <a:t>- Limited reach to digits beyond the adjacent metacarpal </a:t>
            </a:r>
            <a:endParaRPr lang="en-US" dirty="0">
              <a:effectLst/>
            </a:endParaRPr>
          </a:p>
          <a:p>
            <a:r>
              <a:rPr lang="en-US" sz="1100" b="1" kern="1200" dirty="0">
                <a:solidFill>
                  <a:schemeClr val="tx1"/>
                </a:solidFill>
                <a:effectLst/>
                <a:latin typeface="+mn-lt"/>
                <a:ea typeface="+mn-ea"/>
                <a:cs typeface="+mn-cs"/>
              </a:rPr>
              <a:t>Technique </a:t>
            </a:r>
            <a:endParaRPr lang="en-US" sz="1100" b="0" kern="1200" dirty="0">
              <a:solidFill>
                <a:schemeClr val="tx1"/>
              </a:solidFill>
              <a:effectLst/>
              <a:latin typeface="+mn-lt"/>
              <a:ea typeface="+mn-ea"/>
              <a:cs typeface="+mn-cs"/>
            </a:endParaRPr>
          </a:p>
          <a:p>
            <a:r>
              <a:rPr lang="en-US" sz="1100" b="0" kern="1200" dirty="0">
                <a:solidFill>
                  <a:schemeClr val="tx1"/>
                </a:solidFill>
                <a:effectLst/>
                <a:latin typeface="+mn-lt"/>
                <a:ea typeface="+mn-ea"/>
                <a:cs typeface="+mn-cs"/>
              </a:rPr>
              <a:t>-</a:t>
            </a:r>
            <a:r>
              <a:rPr lang="en-US" sz="1100" kern="1200" dirty="0">
                <a:solidFill>
                  <a:schemeClr val="tx1"/>
                </a:solidFill>
                <a:effectLst/>
                <a:latin typeface="+mn-lt"/>
                <a:ea typeface="+mn-ea"/>
                <a:cs typeface="+mn-cs"/>
              </a:rPr>
              <a:t>  Design an ellipse that can extend from the MCP joint to the dorsal wrist crease </a:t>
            </a:r>
          </a:p>
          <a:p>
            <a:pPr marL="171450" indent="-171450">
              <a:buFontTx/>
              <a:buChar char="-"/>
            </a:pPr>
            <a:r>
              <a:rPr lang="en-US" sz="1100" kern="1200" dirty="0">
                <a:solidFill>
                  <a:schemeClr val="tx1"/>
                </a:solidFill>
                <a:effectLst/>
                <a:latin typeface="+mn-lt"/>
                <a:ea typeface="+mn-ea"/>
                <a:cs typeface="+mn-cs"/>
              </a:rPr>
              <a:t>Flap width can vary from 1 – 3.5 cm, often is amenable to primary closure </a:t>
            </a:r>
          </a:p>
          <a:p>
            <a:pPr marL="171450" indent="-171450">
              <a:buFontTx/>
              <a:buChar char="-"/>
            </a:pPr>
            <a:r>
              <a:rPr lang="en-US" sz="1100" kern="1200" dirty="0">
                <a:solidFill>
                  <a:schemeClr val="tx1"/>
                </a:solidFill>
                <a:effectLst/>
                <a:latin typeface="+mn-lt"/>
                <a:ea typeface="+mn-ea"/>
                <a:cs typeface="+mn-cs"/>
              </a:rPr>
              <a:t>Do not dissect the pedicle directly </a:t>
            </a:r>
          </a:p>
          <a:p>
            <a:pPr marL="171450" indent="-171450">
              <a:buFontTx/>
              <a:buChar char="-"/>
            </a:pPr>
            <a:r>
              <a:rPr lang="en-US" sz="1100" kern="1200" dirty="0">
                <a:solidFill>
                  <a:schemeClr val="tx1"/>
                </a:solidFill>
                <a:effectLst/>
                <a:latin typeface="+mn-lt"/>
                <a:ea typeface="+mn-ea"/>
                <a:cs typeface="+mn-cs"/>
              </a:rPr>
              <a:t>Begin incision on one side of the ellipse down to </a:t>
            </a:r>
            <a:r>
              <a:rPr lang="en-US" sz="1100" kern="1200" dirty="0" err="1">
                <a:solidFill>
                  <a:schemeClr val="tx1"/>
                </a:solidFill>
                <a:effectLst/>
                <a:latin typeface="+mn-lt"/>
                <a:ea typeface="+mn-ea"/>
                <a:cs typeface="+mn-cs"/>
              </a:rPr>
              <a:t>paratenon</a:t>
            </a:r>
            <a:r>
              <a:rPr lang="en-US" sz="1100" kern="1200" dirty="0">
                <a:solidFill>
                  <a:schemeClr val="tx1"/>
                </a:solidFill>
                <a:effectLst/>
                <a:latin typeface="+mn-lt"/>
                <a:ea typeface="+mn-ea"/>
                <a:cs typeface="+mn-cs"/>
              </a:rPr>
              <a:t>, then dissect from proximal to distal-</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Can take fascia overlying the </a:t>
            </a:r>
            <a:r>
              <a:rPr lang="en-US" sz="1100" kern="1200" dirty="0" err="1">
                <a:solidFill>
                  <a:schemeClr val="tx1"/>
                </a:solidFill>
                <a:effectLst/>
                <a:latin typeface="+mn-lt"/>
                <a:ea typeface="+mn-ea"/>
                <a:cs typeface="+mn-cs"/>
              </a:rPr>
              <a:t>interossei</a:t>
            </a:r>
            <a:r>
              <a:rPr lang="en-US" sz="1100" kern="1200" dirty="0">
                <a:solidFill>
                  <a:schemeClr val="tx1"/>
                </a:solidFill>
                <a:effectLst/>
                <a:latin typeface="+mn-lt"/>
                <a:ea typeface="+mn-ea"/>
                <a:cs typeface="+mn-cs"/>
              </a:rPr>
              <a:t> if desired, or take a slip of extensor tendon (including one of the small branches from the dorsal metacarpal artery) to enable a vascularized tendon reconstruction </a:t>
            </a:r>
          </a:p>
          <a:p>
            <a:pPr marL="171450" indent="-171450">
              <a:buFontTx/>
              <a:buChar char="-"/>
            </a:pPr>
            <a:endParaRPr lang="en-US" sz="1100" b="1" kern="1200" dirty="0">
              <a:solidFill>
                <a:schemeClr val="tx1"/>
              </a:solidFill>
              <a:effectLst/>
              <a:latin typeface="+mn-lt"/>
              <a:ea typeface="+mn-ea"/>
              <a:cs typeface="+mn-cs"/>
            </a:endParaRPr>
          </a:p>
          <a:p>
            <a:pPr marL="171450" indent="-171450">
              <a:buFontTx/>
              <a:buChar char="-"/>
            </a:pPr>
            <a:r>
              <a:rPr lang="en-US" sz="1100" b="1" kern="1200" dirty="0">
                <a:solidFill>
                  <a:schemeClr val="tx1"/>
                </a:solidFill>
                <a:effectLst/>
                <a:latin typeface="+mn-lt"/>
                <a:ea typeface="+mn-ea"/>
                <a:cs typeface="+mn-cs"/>
              </a:rPr>
              <a:t>Pearls / Pitfalls </a:t>
            </a:r>
            <a:endParaRPr lang="en-US" dirty="0">
              <a:effectLst/>
            </a:endParaRPr>
          </a:p>
          <a:p>
            <a:pPr lvl="2"/>
            <a:r>
              <a:rPr lang="en-US" sz="1100" kern="1200" dirty="0">
                <a:solidFill>
                  <a:schemeClr val="tx1"/>
                </a:solidFill>
                <a:effectLst/>
                <a:latin typeface="+mn-lt"/>
                <a:ea typeface="+mn-ea"/>
                <a:cs typeface="+mn-cs"/>
              </a:rPr>
              <a:t>  Pencil </a:t>
            </a:r>
            <a:r>
              <a:rPr lang="en-US" sz="1100" kern="1200" dirty="0" err="1">
                <a:solidFill>
                  <a:schemeClr val="tx1"/>
                </a:solidFill>
                <a:effectLst/>
                <a:latin typeface="+mn-lt"/>
                <a:ea typeface="+mn-ea"/>
                <a:cs typeface="+mn-cs"/>
              </a:rPr>
              <a:t>doppler</a:t>
            </a:r>
            <a:r>
              <a:rPr lang="en-US" sz="1100" kern="1200" dirty="0">
                <a:solidFill>
                  <a:schemeClr val="tx1"/>
                </a:solidFill>
                <a:effectLst/>
                <a:latin typeface="+mn-lt"/>
                <a:ea typeface="+mn-ea"/>
                <a:cs typeface="+mn-cs"/>
              </a:rPr>
              <a:t> is useful in identifying the perforator around the MCP joint </a:t>
            </a:r>
            <a:endParaRPr lang="en-US" dirty="0">
              <a:effectLst/>
            </a:endParaRPr>
          </a:p>
          <a:p>
            <a:pPr lvl="2"/>
            <a:r>
              <a:rPr lang="en-US" sz="1100" kern="1200" dirty="0">
                <a:solidFill>
                  <a:schemeClr val="tx1"/>
                </a:solidFill>
                <a:effectLst/>
                <a:latin typeface="+mn-lt"/>
                <a:ea typeface="+mn-ea"/>
                <a:cs typeface="+mn-cs"/>
              </a:rPr>
              <a:t>  The vessel is very small, be careful not to skeletonize it during the dissection </a:t>
            </a:r>
            <a:endParaRPr lang="en-US" dirty="0">
              <a:effectLst/>
            </a:endParaRPr>
          </a:p>
          <a:p>
            <a:pPr lvl="2"/>
            <a:r>
              <a:rPr lang="en-US" sz="1100" kern="1200" dirty="0">
                <a:solidFill>
                  <a:schemeClr val="tx1"/>
                </a:solidFill>
                <a:effectLst/>
                <a:latin typeface="+mn-lt"/>
                <a:ea typeface="+mn-ea"/>
                <a:cs typeface="+mn-cs"/>
              </a:rPr>
              <a:t>  Elevate proximal to distal, leave </a:t>
            </a:r>
            <a:r>
              <a:rPr lang="en-US" sz="1100" kern="1200" dirty="0" err="1">
                <a:solidFill>
                  <a:schemeClr val="tx1"/>
                </a:solidFill>
                <a:effectLst/>
                <a:latin typeface="+mn-lt"/>
                <a:ea typeface="+mn-ea"/>
                <a:cs typeface="+mn-cs"/>
              </a:rPr>
              <a:t>paratenon</a:t>
            </a:r>
            <a:r>
              <a:rPr lang="en-US" sz="1100" kern="1200" dirty="0">
                <a:solidFill>
                  <a:schemeClr val="tx1"/>
                </a:solidFill>
                <a:effectLst/>
                <a:latin typeface="+mn-lt"/>
                <a:ea typeface="+mn-ea"/>
                <a:cs typeface="+mn-cs"/>
              </a:rPr>
              <a:t> intact in case primary closure is not possible </a:t>
            </a:r>
            <a:endParaRPr lang="en-US" dirty="0">
              <a:effectLst/>
            </a:endParaRPr>
          </a:p>
          <a:p>
            <a:pPr lvl="2"/>
            <a:r>
              <a:rPr lang="en-US" sz="1100" kern="1200" dirty="0">
                <a:solidFill>
                  <a:schemeClr val="tx1"/>
                </a:solidFill>
                <a:effectLst/>
                <a:latin typeface="+mn-lt"/>
                <a:ea typeface="+mn-ea"/>
                <a:cs typeface="+mn-cs"/>
              </a:rPr>
              <a:t>  Small crossing perforators from the dorsal metacarpal artery to the tendons can be </a:t>
            </a:r>
            <a:endParaRPr lang="en-US" dirty="0">
              <a:effectLst/>
            </a:endParaRPr>
          </a:p>
          <a:p>
            <a:pPr lvl="2"/>
            <a:r>
              <a:rPr lang="en-US" sz="1100" kern="1200" dirty="0">
                <a:solidFill>
                  <a:schemeClr val="tx1"/>
                </a:solidFill>
                <a:effectLst/>
                <a:latin typeface="+mn-lt"/>
                <a:ea typeface="+mn-ea"/>
                <a:cs typeface="+mn-cs"/>
              </a:rPr>
              <a:t>ligated if not harvesting a composite flap </a:t>
            </a:r>
            <a:endParaRPr lang="en-US" dirty="0">
              <a:effectLst/>
            </a:endParaRPr>
          </a:p>
          <a:p>
            <a:pPr marL="228600" marR="0" lvl="0" indent="-228600" algn="l" defTabSz="914400" rtl="0" eaLnBrk="0" fontAlgn="base" latinLnBrk="0" hangingPunct="0">
              <a:lnSpc>
                <a:spcPct val="100000"/>
              </a:lnSpc>
              <a:spcBef>
                <a:spcPts val="0"/>
              </a:spcBef>
              <a:spcAft>
                <a:spcPct val="0"/>
              </a:spcAft>
              <a:buClrTx/>
              <a:buSzTx/>
              <a:buFontTx/>
              <a:buNone/>
              <a:tabLst/>
              <a:defRPr/>
            </a:pPr>
            <a:endParaRPr lang="en-US" dirty="0"/>
          </a:p>
        </p:txBody>
      </p:sp>
    </p:spTree>
    <p:extLst>
      <p:ext uri="{BB962C8B-B14F-4D97-AF65-F5344CB8AC3E}">
        <p14:creationId xmlns:p14="http://schemas.microsoft.com/office/powerpoint/2010/main" val="1709205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marR="0" lvl="0" indent="-228600" algn="l" defTabSz="914400" rtl="0" eaLnBrk="0" fontAlgn="base" latinLnBrk="0" hangingPunct="0">
              <a:lnSpc>
                <a:spcPct val="100000"/>
              </a:lnSpc>
              <a:spcBef>
                <a:spcPts val="0"/>
              </a:spcBef>
              <a:spcAft>
                <a:spcPct val="0"/>
              </a:spcAft>
              <a:buClrTx/>
              <a:buSzTx/>
              <a:buFontTx/>
              <a:buNone/>
              <a:tabLst/>
              <a:defRPr/>
            </a:pPr>
            <a:r>
              <a:rPr lang="en-US" dirty="0" err="1"/>
              <a:t>Foucher</a:t>
            </a:r>
            <a:r>
              <a:rPr lang="en-US" baseline="0" dirty="0"/>
              <a:t> flap, </a:t>
            </a:r>
            <a:r>
              <a:rPr lang="en-US" baseline="0" dirty="0" err="1"/>
              <a:t>Moberg</a:t>
            </a:r>
            <a:r>
              <a:rPr lang="en-US" baseline="0" dirty="0"/>
              <a:t> flap </a:t>
            </a:r>
            <a:endParaRPr lang="en-US" dirty="0"/>
          </a:p>
        </p:txBody>
      </p:sp>
    </p:spTree>
    <p:extLst>
      <p:ext uri="{BB962C8B-B14F-4D97-AF65-F5344CB8AC3E}">
        <p14:creationId xmlns:p14="http://schemas.microsoft.com/office/powerpoint/2010/main" val="2078541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4897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1" kern="1200" dirty="0" err="1">
                <a:solidFill>
                  <a:schemeClr val="tx1"/>
                </a:solidFill>
                <a:effectLst/>
                <a:latin typeface="+mn-lt"/>
                <a:ea typeface="+mn-ea"/>
                <a:cs typeface="+mn-cs"/>
              </a:rPr>
              <a:t>Moberg</a:t>
            </a:r>
            <a:r>
              <a:rPr lang="en-US" sz="1100" b="1" kern="1200" dirty="0">
                <a:solidFill>
                  <a:schemeClr val="tx1"/>
                </a:solidFill>
                <a:effectLst/>
                <a:latin typeface="+mn-lt"/>
                <a:ea typeface="+mn-ea"/>
                <a:cs typeface="+mn-cs"/>
              </a:rPr>
              <a:t> Flap Key Points </a:t>
            </a:r>
            <a:endParaRPr lang="en-US" dirty="0"/>
          </a:p>
          <a:p>
            <a:r>
              <a:rPr lang="en-US" sz="1100" kern="1200" dirty="0">
                <a:solidFill>
                  <a:schemeClr val="tx1"/>
                </a:solidFill>
                <a:effectLst/>
                <a:latin typeface="+mn-lt"/>
                <a:ea typeface="+mn-ea"/>
                <a:cs typeface="+mn-cs"/>
              </a:rPr>
              <a:t>Sensate flap to cover volar thumb soft tissue defects </a:t>
            </a:r>
            <a:endParaRPr lang="en-US" dirty="0"/>
          </a:p>
          <a:p>
            <a:r>
              <a:rPr lang="en-US" sz="1100" kern="1200" dirty="0">
                <a:solidFill>
                  <a:schemeClr val="tx1"/>
                </a:solidFill>
                <a:effectLst/>
                <a:latin typeface="+mn-lt"/>
                <a:ea typeface="+mn-ea"/>
                <a:cs typeface="+mn-cs"/>
              </a:rPr>
              <a:t>Use for thumb defect only – fingers do not have consistently predictable dorsal blood supply </a:t>
            </a:r>
            <a:endParaRPr lang="en-US" dirty="0"/>
          </a:p>
          <a:p>
            <a:r>
              <a:rPr lang="en-US" sz="1100" kern="1200" dirty="0">
                <a:solidFill>
                  <a:schemeClr val="tx1"/>
                </a:solidFill>
                <a:effectLst/>
                <a:latin typeface="+mn-lt"/>
                <a:ea typeface="+mn-ea"/>
                <a:cs typeface="+mn-cs"/>
              </a:rPr>
              <a:t>Can resurface abut 2.0 cm volar defect or most of distal phalanx </a:t>
            </a:r>
            <a:endParaRPr lang="en-US" dirty="0"/>
          </a:p>
          <a:p>
            <a:r>
              <a:rPr lang="en-US" sz="1100" kern="1200" dirty="0">
                <a:solidFill>
                  <a:schemeClr val="tx1"/>
                </a:solidFill>
                <a:effectLst/>
                <a:latin typeface="+mn-lt"/>
                <a:ea typeface="+mn-ea"/>
                <a:cs typeface="+mn-cs"/>
              </a:rPr>
              <a:t>Elevate flap off flexor sheath to MP flexion crease </a:t>
            </a:r>
            <a:endParaRPr lang="en-US" dirty="0"/>
          </a:p>
          <a:p>
            <a:r>
              <a:rPr lang="en-US" sz="1100" kern="1200" dirty="0">
                <a:solidFill>
                  <a:schemeClr val="tx1"/>
                </a:solidFill>
                <a:effectLst/>
                <a:latin typeface="+mn-lt"/>
                <a:ea typeface="+mn-ea"/>
                <a:cs typeface="+mn-cs"/>
              </a:rPr>
              <a:t>Both radial and ulnar neurovascular bundles are included in the flap </a:t>
            </a:r>
            <a:endParaRPr lang="en-US" dirty="0"/>
          </a:p>
          <a:p>
            <a:r>
              <a:rPr lang="en-US" sz="1100" kern="1200" dirty="0">
                <a:solidFill>
                  <a:schemeClr val="tx1"/>
                </a:solidFill>
                <a:effectLst/>
                <a:latin typeface="+mn-lt"/>
                <a:ea typeface="+mn-ea"/>
                <a:cs typeface="+mn-cs"/>
              </a:rPr>
              <a:t>If additional length is needed, use V‐Y advancement or make transverse cutaneous only incision to allow advancement with skin graft as needed. </a:t>
            </a:r>
            <a:endParaRPr lang="en-US" dirty="0"/>
          </a:p>
          <a:p>
            <a:r>
              <a:rPr lang="en-US" sz="1100" kern="1200" dirty="0">
                <a:solidFill>
                  <a:schemeClr val="tx1"/>
                </a:solidFill>
                <a:effectLst/>
                <a:latin typeface="+mn-lt"/>
                <a:ea typeface="+mn-ea"/>
                <a:cs typeface="+mn-cs"/>
              </a:rPr>
              <a:t>The IP joint can be flexed if needed to gain additional length. Some people will pin the IP joint in flexion, but I have not found this necessary. </a:t>
            </a:r>
            <a:endParaRPr lang="en-US" dirty="0"/>
          </a:p>
          <a:p>
            <a:pPr marL="228600" indent="-228600">
              <a:buAutoNum type="arabicPeriod"/>
            </a:pPr>
            <a:endParaRPr lang="en-US" dirty="0"/>
          </a:p>
        </p:txBody>
      </p:sp>
    </p:spTree>
    <p:extLst>
      <p:ext uri="{BB962C8B-B14F-4D97-AF65-F5344CB8AC3E}">
        <p14:creationId xmlns:p14="http://schemas.microsoft.com/office/powerpoint/2010/main" val="2133783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Radial forearm flap, PIA</a:t>
            </a:r>
            <a:r>
              <a:rPr lang="en-US" baseline="0" dirty="0"/>
              <a:t> flap, Becker flap </a:t>
            </a:r>
            <a:endParaRPr lang="en-US" dirty="0"/>
          </a:p>
        </p:txBody>
      </p:sp>
    </p:spTree>
    <p:extLst>
      <p:ext uri="{BB962C8B-B14F-4D97-AF65-F5344CB8AC3E}">
        <p14:creationId xmlns:p14="http://schemas.microsoft.com/office/powerpoint/2010/main" val="1559286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RADIAL FOREARM FLAP </a:t>
            </a:r>
            <a:endParaRPr lang="en-US" dirty="0"/>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FLAP: Free flap or </a:t>
            </a:r>
            <a:r>
              <a:rPr lang="en-US" sz="1100" kern="1200" dirty="0" err="1">
                <a:solidFill>
                  <a:schemeClr val="tx1"/>
                </a:solidFill>
                <a:effectLst/>
                <a:latin typeface="+mn-lt"/>
                <a:ea typeface="+mn-ea"/>
                <a:cs typeface="+mn-cs"/>
              </a:rPr>
              <a:t>Pedicled</a:t>
            </a:r>
            <a:r>
              <a:rPr lang="en-US" sz="1100" kern="1200" dirty="0">
                <a:solidFill>
                  <a:schemeClr val="tx1"/>
                </a:solidFill>
                <a:effectLst/>
                <a:latin typeface="+mn-lt"/>
                <a:ea typeface="+mn-ea"/>
                <a:cs typeface="+mn-cs"/>
              </a:rPr>
              <a:t>, </a:t>
            </a:r>
            <a:r>
              <a:rPr lang="en-US" sz="1100" kern="1200" dirty="0" err="1">
                <a:solidFill>
                  <a:schemeClr val="tx1"/>
                </a:solidFill>
                <a:effectLst/>
                <a:latin typeface="+mn-lt"/>
                <a:ea typeface="+mn-ea"/>
                <a:cs typeface="+mn-cs"/>
              </a:rPr>
              <a:t>antegrade</a:t>
            </a:r>
            <a:r>
              <a:rPr lang="en-US" sz="1100" kern="1200" dirty="0">
                <a:solidFill>
                  <a:schemeClr val="tx1"/>
                </a:solidFill>
                <a:effectLst/>
                <a:latin typeface="+mn-lt"/>
                <a:ea typeface="+mn-ea"/>
                <a:cs typeface="+mn-cs"/>
              </a:rPr>
              <a:t> or retrograde pedicle TISSUE: </a:t>
            </a:r>
            <a:r>
              <a:rPr lang="en-US" sz="1100" kern="1200" dirty="0" err="1">
                <a:solidFill>
                  <a:schemeClr val="tx1"/>
                </a:solidFill>
                <a:effectLst/>
                <a:latin typeface="+mn-lt"/>
                <a:ea typeface="+mn-ea"/>
                <a:cs typeface="+mn-cs"/>
              </a:rPr>
              <a:t>Fasciocutaneous</a:t>
            </a:r>
            <a:r>
              <a:rPr lang="en-US" sz="1100" kern="1200" dirty="0">
                <a:solidFill>
                  <a:schemeClr val="tx1"/>
                </a:solidFill>
                <a:effectLst/>
                <a:latin typeface="+mn-lt"/>
                <a:ea typeface="+mn-ea"/>
                <a:cs typeface="+mn-cs"/>
              </a:rPr>
              <a:t>, fascial, or </a:t>
            </a:r>
            <a:r>
              <a:rPr lang="en-US" sz="1100" kern="1200" dirty="0" err="1">
                <a:solidFill>
                  <a:schemeClr val="tx1"/>
                </a:solidFill>
                <a:effectLst/>
                <a:latin typeface="+mn-lt"/>
                <a:ea typeface="+mn-ea"/>
                <a:cs typeface="+mn-cs"/>
              </a:rPr>
              <a:t>osteo-fasciocutaneous</a:t>
            </a:r>
            <a:r>
              <a:rPr lang="en-US" sz="1100" kern="1200" dirty="0">
                <a:solidFill>
                  <a:schemeClr val="tx1"/>
                </a:solidFill>
                <a:effectLst/>
                <a:latin typeface="+mn-lt"/>
                <a:ea typeface="+mn-ea"/>
                <a:cs typeface="+mn-cs"/>
              </a:rPr>
              <a:t> DIMENSION: Maximum 8 x 20cm </a:t>
            </a:r>
            <a:endParaRPr lang="en-US" dirty="0"/>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ARTERY: Radial artery (3-4 mm)</a:t>
            </a:r>
            <a:br>
              <a:rPr lang="en-US" sz="1100" kern="1200" dirty="0">
                <a:solidFill>
                  <a:schemeClr val="tx1"/>
                </a:solidFill>
                <a:effectLst/>
                <a:latin typeface="+mn-lt"/>
                <a:ea typeface="+mn-ea"/>
                <a:cs typeface="+mn-cs"/>
              </a:rPr>
            </a:b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VEINS: Two vena </a:t>
            </a:r>
            <a:r>
              <a:rPr lang="en-US" sz="1100" kern="1200" dirty="0" err="1">
                <a:solidFill>
                  <a:schemeClr val="tx1"/>
                </a:solidFill>
                <a:effectLst/>
                <a:latin typeface="+mn-lt"/>
                <a:ea typeface="+mn-ea"/>
                <a:cs typeface="+mn-cs"/>
              </a:rPr>
              <a:t>comitantes</a:t>
            </a:r>
            <a:r>
              <a:rPr lang="en-US" sz="1100" kern="1200" dirty="0">
                <a:solidFill>
                  <a:schemeClr val="tx1"/>
                </a:solidFill>
                <a:effectLst/>
                <a:latin typeface="+mn-lt"/>
                <a:ea typeface="+mn-ea"/>
                <a:cs typeface="+mn-cs"/>
              </a:rPr>
              <a:t> (1-2 mm) and cephalic system (3-5 mm) NERVE: Lateral antebrachial cutaneous nerve </a:t>
            </a:r>
            <a:endParaRPr lang="en-US" dirty="0"/>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SURGICAL TECHNIQUE: </a:t>
            </a:r>
            <a:endParaRPr lang="en-US" dirty="0"/>
          </a:p>
          <a:p>
            <a:r>
              <a:rPr lang="en-US" sz="1100" kern="1200" dirty="0">
                <a:solidFill>
                  <a:schemeClr val="tx1"/>
                </a:solidFill>
                <a:effectLst/>
                <a:latin typeface="+mn-lt"/>
                <a:ea typeface="+mn-ea"/>
                <a:cs typeface="+mn-cs"/>
              </a:rPr>
              <a:t>Confirm complete arch with Allen test (preoperatively). (Confirm complete arch again intra-operatively before definitively dividing radial artery by placing a temporary </a:t>
            </a:r>
            <a:r>
              <a:rPr lang="en-US" sz="1100" kern="1200" dirty="0" err="1">
                <a:solidFill>
                  <a:schemeClr val="tx1"/>
                </a:solidFill>
                <a:effectLst/>
                <a:latin typeface="+mn-lt"/>
                <a:ea typeface="+mn-ea"/>
                <a:cs typeface="+mn-cs"/>
              </a:rPr>
              <a:t>hemo</a:t>
            </a:r>
            <a:r>
              <a:rPr lang="en-US" sz="1100" kern="1200" dirty="0">
                <a:solidFill>
                  <a:schemeClr val="tx1"/>
                </a:solidFill>
                <a:effectLst/>
                <a:latin typeface="+mn-lt"/>
                <a:ea typeface="+mn-ea"/>
                <a:cs typeface="+mn-cs"/>
              </a:rPr>
              <a:t>-occlusion clip.) </a:t>
            </a:r>
          </a:p>
          <a:p>
            <a:r>
              <a:rPr lang="en-US" sz="1100" kern="1200" dirty="0">
                <a:solidFill>
                  <a:schemeClr val="tx1"/>
                </a:solidFill>
                <a:effectLst/>
                <a:latin typeface="+mn-lt"/>
                <a:ea typeface="+mn-ea"/>
                <a:cs typeface="+mn-cs"/>
              </a:rPr>
              <a:t>Mark flap centered over the course of the vessel. </a:t>
            </a:r>
          </a:p>
          <a:p>
            <a:r>
              <a:rPr lang="en-US" sz="1100" kern="1200" dirty="0" err="1">
                <a:solidFill>
                  <a:schemeClr val="tx1"/>
                </a:solidFill>
                <a:effectLst/>
                <a:latin typeface="+mn-lt"/>
                <a:ea typeface="+mn-ea"/>
                <a:cs typeface="+mn-cs"/>
              </a:rPr>
              <a:t>Subfascial</a:t>
            </a:r>
            <a:r>
              <a:rPr lang="en-US" sz="1100" kern="1200" dirty="0">
                <a:solidFill>
                  <a:schemeClr val="tx1"/>
                </a:solidFill>
                <a:effectLst/>
                <a:latin typeface="+mn-lt"/>
                <a:ea typeface="+mn-ea"/>
                <a:cs typeface="+mn-cs"/>
              </a:rPr>
              <a:t> dissection cuff toward the vessels. - SAFER </a:t>
            </a:r>
          </a:p>
          <a:p>
            <a:r>
              <a:rPr lang="en-US" sz="1100" kern="1200" dirty="0" err="1">
                <a:solidFill>
                  <a:schemeClr val="tx1"/>
                </a:solidFill>
                <a:effectLst/>
                <a:latin typeface="+mn-lt"/>
                <a:ea typeface="+mn-ea"/>
                <a:cs typeface="+mn-cs"/>
              </a:rPr>
              <a:t>Suprafascial</a:t>
            </a:r>
            <a:r>
              <a:rPr lang="en-US" sz="1100" kern="1200" dirty="0">
                <a:solidFill>
                  <a:schemeClr val="tx1"/>
                </a:solidFill>
                <a:effectLst/>
                <a:latin typeface="+mn-lt"/>
                <a:ea typeface="+mn-ea"/>
                <a:cs typeface="+mn-cs"/>
              </a:rPr>
              <a:t> dissection - MORE ADVANCED </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IMPORTANT POINTS: </a:t>
            </a:r>
            <a:endParaRPr lang="en-US" dirty="0"/>
          </a:p>
          <a:p>
            <a:r>
              <a:rPr lang="en-US" sz="1100" kern="1200" dirty="0">
                <a:solidFill>
                  <a:schemeClr val="tx1"/>
                </a:solidFill>
                <a:effectLst/>
                <a:latin typeface="+mn-lt"/>
                <a:ea typeface="+mn-ea"/>
                <a:cs typeface="+mn-cs"/>
              </a:rPr>
              <a:t>Keep fascial septum contiguous with vessels </a:t>
            </a:r>
          </a:p>
          <a:p>
            <a:r>
              <a:rPr lang="en-US" sz="1100" kern="1200" dirty="0">
                <a:solidFill>
                  <a:schemeClr val="tx1"/>
                </a:solidFill>
                <a:effectLst/>
                <a:latin typeface="+mn-lt"/>
                <a:ea typeface="+mn-ea"/>
                <a:cs typeface="+mn-cs"/>
              </a:rPr>
              <a:t>Good coverage for areas that require flat, thin, and supple flaps </a:t>
            </a:r>
          </a:p>
          <a:p>
            <a:r>
              <a:rPr lang="en-US" sz="1100" kern="1200" dirty="0">
                <a:solidFill>
                  <a:schemeClr val="tx1"/>
                </a:solidFill>
                <a:effectLst/>
                <a:latin typeface="+mn-lt"/>
                <a:ea typeface="+mn-ea"/>
                <a:cs typeface="+mn-cs"/>
              </a:rPr>
              <a:t>Dissect distal to proximal - for both </a:t>
            </a:r>
            <a:r>
              <a:rPr lang="en-US" sz="1100" kern="1200" dirty="0" err="1">
                <a:solidFill>
                  <a:schemeClr val="tx1"/>
                </a:solidFill>
                <a:effectLst/>
                <a:latin typeface="+mn-lt"/>
                <a:ea typeface="+mn-ea"/>
                <a:cs typeface="+mn-cs"/>
              </a:rPr>
              <a:t>antegrade</a:t>
            </a:r>
            <a:r>
              <a:rPr lang="en-US" sz="1100" kern="1200" dirty="0">
                <a:solidFill>
                  <a:schemeClr val="tx1"/>
                </a:solidFill>
                <a:effectLst/>
                <a:latin typeface="+mn-lt"/>
                <a:ea typeface="+mn-ea"/>
                <a:cs typeface="+mn-cs"/>
              </a:rPr>
              <a:t> and retrograde pedicles </a:t>
            </a:r>
          </a:p>
          <a:p>
            <a:r>
              <a:rPr lang="en-US" sz="1100" kern="1200" dirty="0">
                <a:solidFill>
                  <a:schemeClr val="tx1"/>
                </a:solidFill>
                <a:effectLst/>
                <a:latin typeface="+mn-lt"/>
                <a:ea typeface="+mn-ea"/>
                <a:cs typeface="+mn-cs"/>
              </a:rPr>
              <a:t>Can use as flow-through free flap </a:t>
            </a:r>
          </a:p>
          <a:p>
            <a:r>
              <a:rPr lang="en-US" sz="1100" kern="1200" dirty="0">
                <a:solidFill>
                  <a:schemeClr val="tx1"/>
                </a:solidFill>
                <a:effectLst/>
                <a:latin typeface="+mn-lt"/>
                <a:ea typeface="+mn-ea"/>
                <a:cs typeface="+mn-cs"/>
              </a:rPr>
              <a:t>Pre prepared for distal </a:t>
            </a:r>
            <a:r>
              <a:rPr lang="en-US" sz="1100" kern="1200" dirty="0" err="1">
                <a:solidFill>
                  <a:schemeClr val="tx1"/>
                </a:solidFill>
                <a:effectLst/>
                <a:latin typeface="+mn-lt"/>
                <a:ea typeface="+mn-ea"/>
                <a:cs typeface="+mn-cs"/>
              </a:rPr>
              <a:t>veno</a:t>
            </a:r>
            <a:r>
              <a:rPr lang="en-US" sz="1100" kern="1200" dirty="0">
                <a:solidFill>
                  <a:schemeClr val="tx1"/>
                </a:solidFill>
                <a:effectLst/>
                <a:latin typeface="+mn-lt"/>
                <a:ea typeface="+mn-ea"/>
                <a:cs typeface="+mn-cs"/>
              </a:rPr>
              <a:t>-venous anastomosis or anastomosing cephalic vein if any signs </a:t>
            </a:r>
          </a:p>
          <a:p>
            <a:r>
              <a:rPr lang="en-US" sz="1100" kern="1200" dirty="0">
                <a:solidFill>
                  <a:schemeClr val="tx1"/>
                </a:solidFill>
                <a:effectLst/>
                <a:latin typeface="+mn-lt"/>
                <a:ea typeface="+mn-ea"/>
                <a:cs typeface="+mn-cs"/>
              </a:rPr>
              <a:t>of venous congestion present. </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DISADVANTAGES: </a:t>
            </a:r>
            <a:endParaRPr lang="en-US" dirty="0"/>
          </a:p>
          <a:p>
            <a:r>
              <a:rPr lang="en-US" sz="1100" kern="1200" dirty="0">
                <a:solidFill>
                  <a:schemeClr val="tx1"/>
                </a:solidFill>
                <a:effectLst/>
                <a:latin typeface="+mn-lt"/>
                <a:ea typeface="+mn-ea"/>
                <a:cs typeface="+mn-cs"/>
              </a:rPr>
              <a:t>Conspicuous donor site with potential tendon scarring/adhesions </a:t>
            </a:r>
          </a:p>
          <a:p>
            <a:r>
              <a:rPr lang="en-US" sz="1100" kern="1200" dirty="0">
                <a:solidFill>
                  <a:schemeClr val="tx1"/>
                </a:solidFill>
                <a:effectLst/>
                <a:latin typeface="+mn-lt"/>
                <a:ea typeface="+mn-ea"/>
                <a:cs typeface="+mn-cs"/>
              </a:rPr>
              <a:t>Sacrifice of major forearm artery </a:t>
            </a:r>
          </a:p>
          <a:p>
            <a:pPr marL="228600" indent="-228600">
              <a:buAutoNum type="arabicPeriod"/>
            </a:pPr>
            <a:endParaRPr lang="en-US" b="1" dirty="0"/>
          </a:p>
        </p:txBody>
      </p:sp>
    </p:spTree>
    <p:extLst>
      <p:ext uri="{BB962C8B-B14F-4D97-AF65-F5344CB8AC3E}">
        <p14:creationId xmlns:p14="http://schemas.microsoft.com/office/powerpoint/2010/main" val="460984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The posterior interosseous artery flap is based on the posterior interosseous artery as it courses in the extensor compartment of the forearm. The artery arises as a branch of the common interosseous division of the ulnar artery. In 10% of cases, it may arise directly from the ulnar artery. It passes </a:t>
            </a:r>
            <a:r>
              <a:rPr lang="en-US" sz="1100" kern="1200" dirty="0" err="1">
                <a:solidFill>
                  <a:schemeClr val="tx1"/>
                </a:solidFill>
                <a:effectLst/>
                <a:latin typeface="+mn-lt"/>
                <a:ea typeface="+mn-ea"/>
                <a:cs typeface="+mn-cs"/>
              </a:rPr>
              <a:t>posteromedially</a:t>
            </a:r>
            <a:r>
              <a:rPr lang="en-US" sz="1100" kern="1200" dirty="0">
                <a:solidFill>
                  <a:schemeClr val="tx1"/>
                </a:solidFill>
                <a:effectLst/>
                <a:latin typeface="+mn-lt"/>
                <a:ea typeface="+mn-ea"/>
                <a:cs typeface="+mn-cs"/>
              </a:rPr>
              <a:t> between the chorda </a:t>
            </a:r>
            <a:r>
              <a:rPr lang="en-US" sz="1100" kern="1200" dirty="0" err="1">
                <a:solidFill>
                  <a:schemeClr val="tx1"/>
                </a:solidFill>
                <a:effectLst/>
                <a:latin typeface="+mn-lt"/>
                <a:ea typeface="+mn-ea"/>
                <a:cs typeface="+mn-cs"/>
              </a:rPr>
              <a:t>obliqua</a:t>
            </a:r>
            <a:r>
              <a:rPr lang="en-US" sz="1100" kern="1200" dirty="0">
                <a:solidFill>
                  <a:schemeClr val="tx1"/>
                </a:solidFill>
                <a:effectLst/>
                <a:latin typeface="+mn-lt"/>
                <a:ea typeface="+mn-ea"/>
                <a:cs typeface="+mn-cs"/>
              </a:rPr>
              <a:t> and the superior edge of the interosseous membrane and enters the posterior compartment of the forearm between the heads of the supinator and abductor </a:t>
            </a:r>
            <a:r>
              <a:rPr lang="en-US" sz="1100" kern="1200" dirty="0" err="1">
                <a:solidFill>
                  <a:schemeClr val="tx1"/>
                </a:solidFill>
                <a:effectLst/>
                <a:latin typeface="+mn-lt"/>
                <a:ea typeface="+mn-ea"/>
                <a:cs typeface="+mn-cs"/>
              </a:rPr>
              <a:t>pollicus</a:t>
            </a:r>
            <a:r>
              <a:rPr lang="en-US" sz="1100" kern="1200" dirty="0">
                <a:solidFill>
                  <a:schemeClr val="tx1"/>
                </a:solidFill>
                <a:effectLst/>
                <a:latin typeface="+mn-lt"/>
                <a:ea typeface="+mn-ea"/>
                <a:cs typeface="+mn-cs"/>
              </a:rPr>
              <a:t> longus. It then divides into an ascending and descending or main trunk on which the flap is based. The surface marking of the artery is a line joining the lateral epicondyle of the </a:t>
            </a:r>
            <a:r>
              <a:rPr lang="en-US" sz="1100" kern="1200" dirty="0" err="1">
                <a:solidFill>
                  <a:schemeClr val="tx1"/>
                </a:solidFill>
                <a:effectLst/>
                <a:latin typeface="+mn-lt"/>
                <a:ea typeface="+mn-ea"/>
                <a:cs typeface="+mn-cs"/>
              </a:rPr>
              <a:t>humerus</a:t>
            </a:r>
            <a:r>
              <a:rPr lang="en-US" sz="1100" kern="1200" dirty="0">
                <a:solidFill>
                  <a:schemeClr val="tx1"/>
                </a:solidFill>
                <a:effectLst/>
                <a:latin typeface="+mn-lt"/>
                <a:ea typeface="+mn-ea"/>
                <a:cs typeface="+mn-cs"/>
              </a:rPr>
              <a:t> to the ulnar styloid in the fully pronated hand. The artery emerges into the posterior compartment at the junction of the upper and middle thirds of this line and the flap may be designed therefore along the distal two thirds of this line. The usual design of the flap is a distally based type, relying on retrograde flow through the dorsal carpal arch and the anastomosis of the anterior and posterior interosseous arteries at the wrist.</a:t>
            </a:r>
            <a:endParaRPr lang="en-GB"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 </a:t>
            </a:r>
            <a:endParaRPr lang="en-GB"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flap is marked along the artery usually in the mid forearm. The dissection is commenced by incising distally to expose the vessel along its axis. The distal artery may be extremely thin and fragile and no attempt should be made to </a:t>
            </a:r>
            <a:r>
              <a:rPr lang="en-US" sz="1100" kern="1200" dirty="0" err="1">
                <a:solidFill>
                  <a:schemeClr val="tx1"/>
                </a:solidFill>
                <a:effectLst/>
                <a:latin typeface="+mn-lt"/>
                <a:ea typeface="+mn-ea"/>
                <a:cs typeface="+mn-cs"/>
              </a:rPr>
              <a:t>skeletonise</a:t>
            </a:r>
            <a:r>
              <a:rPr lang="en-US" sz="1100" kern="1200" dirty="0">
                <a:solidFill>
                  <a:schemeClr val="tx1"/>
                </a:solidFill>
                <a:effectLst/>
                <a:latin typeface="+mn-lt"/>
                <a:ea typeface="+mn-ea"/>
                <a:cs typeface="+mn-cs"/>
              </a:rPr>
              <a:t> it.</a:t>
            </a:r>
            <a:endParaRPr lang="en-GB" sz="1100" kern="1200" dirty="0">
              <a:solidFill>
                <a:schemeClr val="tx1"/>
              </a:solidFill>
              <a:effectLst/>
              <a:latin typeface="+mn-lt"/>
              <a:ea typeface="+mn-ea"/>
              <a:cs typeface="+mn-cs"/>
            </a:endParaRPr>
          </a:p>
          <a:p>
            <a:pPr marL="228600" marR="0" lvl="0" indent="-228600" algn="l" defTabSz="914400" rtl="0" eaLnBrk="0" fontAlgn="base" latinLnBrk="0" hangingPunct="0">
              <a:lnSpc>
                <a:spcPct val="100000"/>
              </a:lnSpc>
              <a:spcBef>
                <a:spcPts val="0"/>
              </a:spcBef>
              <a:spcAft>
                <a:spcPct val="0"/>
              </a:spcAft>
              <a:buClrTx/>
              <a:buSzTx/>
              <a:buFontTx/>
              <a:buNone/>
              <a:tabLst/>
              <a:defRPr/>
            </a:pPr>
            <a:endParaRPr lang="en-US" dirty="0"/>
          </a:p>
          <a:p>
            <a:r>
              <a:rPr lang="en-US" sz="1100" kern="1200" dirty="0">
                <a:solidFill>
                  <a:schemeClr val="tx1"/>
                </a:solidFill>
                <a:effectLst/>
                <a:latin typeface="+mn-lt"/>
                <a:ea typeface="+mn-ea"/>
                <a:cs typeface="+mn-cs"/>
              </a:rPr>
              <a:t>The septum between the extensor carpi </a:t>
            </a:r>
            <a:r>
              <a:rPr lang="en-US" sz="1100" kern="1200" dirty="0" err="1">
                <a:solidFill>
                  <a:schemeClr val="tx1"/>
                </a:solidFill>
                <a:effectLst/>
                <a:latin typeface="+mn-lt"/>
                <a:ea typeface="+mn-ea"/>
                <a:cs typeface="+mn-cs"/>
              </a:rPr>
              <a:t>ulnaris</a:t>
            </a:r>
            <a:r>
              <a:rPr lang="en-US" sz="1100" kern="1200" dirty="0">
                <a:solidFill>
                  <a:schemeClr val="tx1"/>
                </a:solidFill>
                <a:effectLst/>
                <a:latin typeface="+mn-lt"/>
                <a:ea typeface="+mn-ea"/>
                <a:cs typeface="+mn-cs"/>
              </a:rPr>
              <a:t> and extensor </a:t>
            </a:r>
            <a:r>
              <a:rPr lang="en-US" sz="1100" kern="1200" dirty="0" err="1">
                <a:solidFill>
                  <a:schemeClr val="tx1"/>
                </a:solidFill>
                <a:effectLst/>
                <a:latin typeface="+mn-lt"/>
                <a:ea typeface="+mn-ea"/>
                <a:cs typeface="+mn-cs"/>
              </a:rPr>
              <a:t>digiti</a:t>
            </a:r>
            <a:r>
              <a:rPr lang="en-US" sz="1100" kern="1200" dirty="0">
                <a:solidFill>
                  <a:schemeClr val="tx1"/>
                </a:solidFill>
                <a:effectLst/>
                <a:latin typeface="+mn-lt"/>
                <a:ea typeface="+mn-ea"/>
                <a:cs typeface="+mn-cs"/>
              </a:rPr>
              <a:t> </a:t>
            </a:r>
            <a:r>
              <a:rPr lang="en-US" sz="1100" kern="1200" dirty="0" err="1">
                <a:solidFill>
                  <a:schemeClr val="tx1"/>
                </a:solidFill>
                <a:effectLst/>
                <a:latin typeface="+mn-lt"/>
                <a:ea typeface="+mn-ea"/>
                <a:cs typeface="+mn-cs"/>
              </a:rPr>
              <a:t>minimi</a:t>
            </a:r>
            <a:r>
              <a:rPr lang="en-US" sz="1100" kern="1200" dirty="0">
                <a:solidFill>
                  <a:schemeClr val="tx1"/>
                </a:solidFill>
                <a:effectLst/>
                <a:latin typeface="+mn-lt"/>
                <a:ea typeface="+mn-ea"/>
                <a:cs typeface="+mn-cs"/>
              </a:rPr>
              <a:t> is identified and parallel incisions made in the deep fascia on either side to include the septum and the fragile vessels within it, which lie in close opposition to the undersurface of the deep fascia in the distal third of the forearm. The dissection should not be carried distally beyond a point 2 cm proximal to the ulnar styloid where the artery anastomoses with the anterior interosseous branch and is the distal pivot point of the flap.</a:t>
            </a:r>
            <a:endParaRPr lang="en-GB"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	­</a:t>
            </a:r>
            <a:endParaRPr lang="en-GB"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artery may then be traced proximally and the incisions deepened around the previously marked flap which is raised to include the deep fascia and the intermuscular septum with the artery which lies deeply between the muscles in the mid forearm. Care must be taken to preserve the posterior interosseous nerve and especially the motor branch to the extensor carpi </a:t>
            </a:r>
            <a:r>
              <a:rPr lang="en-US" sz="1100" kern="1200" dirty="0" err="1">
                <a:solidFill>
                  <a:schemeClr val="tx1"/>
                </a:solidFill>
                <a:effectLst/>
                <a:latin typeface="+mn-lt"/>
                <a:ea typeface="+mn-ea"/>
                <a:cs typeface="+mn-cs"/>
              </a:rPr>
              <a:t>ulnaris</a:t>
            </a:r>
            <a:r>
              <a:rPr lang="en-US" sz="1100" kern="1200" dirty="0">
                <a:solidFill>
                  <a:schemeClr val="tx1"/>
                </a:solidFill>
                <a:effectLst/>
                <a:latin typeface="+mn-lt"/>
                <a:ea typeface="+mn-ea"/>
                <a:cs typeface="+mn-cs"/>
              </a:rPr>
              <a:t> which crosses the artery at its superior limit.</a:t>
            </a:r>
            <a:endParaRPr lang="en-GB"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 </a:t>
            </a:r>
            <a:endParaRPr lang="en-GB"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design of this flap also permits the inclusion of bone and a segment of the proximal ulna with a cuff of the extensor </a:t>
            </a:r>
            <a:r>
              <a:rPr lang="en-US" sz="1100" kern="1200" dirty="0" err="1">
                <a:solidFill>
                  <a:schemeClr val="tx1"/>
                </a:solidFill>
                <a:effectLst/>
                <a:latin typeface="+mn-lt"/>
                <a:ea typeface="+mn-ea"/>
                <a:cs typeface="+mn-cs"/>
              </a:rPr>
              <a:t>pollicus</a:t>
            </a:r>
            <a:r>
              <a:rPr lang="en-US" sz="1100" kern="1200" dirty="0">
                <a:solidFill>
                  <a:schemeClr val="tx1"/>
                </a:solidFill>
                <a:effectLst/>
                <a:latin typeface="+mn-lt"/>
                <a:ea typeface="+mn-ea"/>
                <a:cs typeface="+mn-cs"/>
              </a:rPr>
              <a:t> longus muscle with the muscular branches of the artery may be raised, as an </a:t>
            </a:r>
            <a:r>
              <a:rPr lang="en-US" sz="1100" kern="1200" dirty="0" err="1">
                <a:solidFill>
                  <a:schemeClr val="tx1"/>
                </a:solidFill>
                <a:effectLst/>
                <a:latin typeface="+mn-lt"/>
                <a:ea typeface="+mn-ea"/>
                <a:cs typeface="+mn-cs"/>
              </a:rPr>
              <a:t>osteocutaneous</a:t>
            </a:r>
            <a:r>
              <a:rPr lang="en-US" sz="1100" kern="1200" dirty="0">
                <a:solidFill>
                  <a:schemeClr val="tx1"/>
                </a:solidFill>
                <a:effectLst/>
                <a:latin typeface="+mn-lt"/>
                <a:ea typeface="+mn-ea"/>
                <a:cs typeface="+mn-cs"/>
              </a:rPr>
              <a:t> flap.</a:t>
            </a:r>
            <a:endParaRPr lang="en-GB"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 </a:t>
            </a:r>
            <a:endParaRPr lang="en-GB"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main uses of this flap are in hand surgery for resurfacing soft tissue defects and in thumb reconstruction. Extended variations of the flap to include large areas of the forearm skin and the skin of the distal third of the arm have been recently described. The donor defect may be closed primarily or skin grafted.</a:t>
            </a:r>
            <a:endParaRPr lang="en-GB" sz="1100" kern="1200" dirty="0">
              <a:solidFill>
                <a:schemeClr val="tx1"/>
              </a:solidFill>
              <a:effectLst/>
              <a:latin typeface="+mn-lt"/>
              <a:ea typeface="+mn-ea"/>
              <a:cs typeface="+mn-cs"/>
            </a:endParaRPr>
          </a:p>
          <a:p>
            <a:pPr marL="228600" marR="0" lvl="0" indent="-228600" algn="l" defTabSz="914400" rtl="0" eaLnBrk="0" fontAlgn="base" latinLnBrk="0" hangingPunct="0">
              <a:lnSpc>
                <a:spcPct val="100000"/>
              </a:lnSpc>
              <a:spcBef>
                <a:spcPts val="0"/>
              </a:spcBef>
              <a:spcAft>
                <a:spcPct val="0"/>
              </a:spcAft>
              <a:buClrTx/>
              <a:buSzTx/>
              <a:buFontTx/>
              <a:buNone/>
              <a:tabLst/>
              <a:defRPr/>
            </a:pPr>
            <a:endParaRPr lang="en-US" dirty="0"/>
          </a:p>
        </p:txBody>
      </p:sp>
    </p:spTree>
    <p:extLst>
      <p:ext uri="{BB962C8B-B14F-4D97-AF65-F5344CB8AC3E}">
        <p14:creationId xmlns:p14="http://schemas.microsoft.com/office/powerpoint/2010/main" val="1420290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The vascular basis of this flap is a constant branch which arises from the ulnar artery on its ulnar aspect, 2 to 4 </a:t>
            </a:r>
            <a:r>
              <a:rPr lang="en-US" sz="1100" kern="1200" dirty="0" err="1">
                <a:solidFill>
                  <a:schemeClr val="tx1"/>
                </a:solidFill>
                <a:effectLst/>
                <a:latin typeface="+mn-lt"/>
                <a:ea typeface="+mn-ea"/>
                <a:cs typeface="+mn-cs"/>
              </a:rPr>
              <a:t>cms</a:t>
            </a:r>
            <a:r>
              <a:rPr lang="en-US" sz="1100" kern="1200" dirty="0">
                <a:solidFill>
                  <a:schemeClr val="tx1"/>
                </a:solidFill>
                <a:effectLst/>
                <a:latin typeface="+mn-lt"/>
                <a:ea typeface="+mn-ea"/>
                <a:cs typeface="+mn-cs"/>
              </a:rPr>
              <a:t> proximal to the pisiform bone. The vessel ranges in length from 3 to 7 </a:t>
            </a:r>
            <a:r>
              <a:rPr lang="en-US" sz="1100" kern="1200" dirty="0" err="1">
                <a:solidFill>
                  <a:schemeClr val="tx1"/>
                </a:solidFill>
                <a:effectLst/>
                <a:latin typeface="+mn-lt"/>
                <a:ea typeface="+mn-ea"/>
                <a:cs typeface="+mn-cs"/>
              </a:rPr>
              <a:t>cms</a:t>
            </a:r>
            <a:r>
              <a:rPr lang="en-US" sz="1100" kern="1200" dirty="0">
                <a:solidFill>
                  <a:schemeClr val="tx1"/>
                </a:solidFill>
                <a:effectLst/>
                <a:latin typeface="+mn-lt"/>
                <a:ea typeface="+mn-ea"/>
                <a:cs typeface="+mn-cs"/>
              </a:rPr>
              <a:t> and 1 to 1.5mm in diameter. It courses deep to the tendon of the flexor carpi </a:t>
            </a:r>
            <a:r>
              <a:rPr lang="en-US" sz="1100" kern="1200" dirty="0" err="1">
                <a:solidFill>
                  <a:schemeClr val="tx1"/>
                </a:solidFill>
                <a:effectLst/>
                <a:latin typeface="+mn-lt"/>
                <a:ea typeface="+mn-ea"/>
                <a:cs typeface="+mn-cs"/>
              </a:rPr>
              <a:t>ulnaris</a:t>
            </a:r>
            <a:r>
              <a:rPr lang="en-US" sz="1100" kern="1200" dirty="0">
                <a:solidFill>
                  <a:schemeClr val="tx1"/>
                </a:solidFill>
                <a:effectLst/>
                <a:latin typeface="+mn-lt"/>
                <a:ea typeface="+mn-ea"/>
                <a:cs typeface="+mn-cs"/>
              </a:rPr>
              <a:t> and divides into several branches which supply adjacent structures and the skin. The cutaneous branch pierces the deep fascia and divides into ascending and descending branches. The ascending branch runs in the long axis of the forearm along the ulnar border for up to 15 to 20 </a:t>
            </a:r>
            <a:r>
              <a:rPr lang="en-US" sz="1100" kern="1200" dirty="0" err="1">
                <a:solidFill>
                  <a:schemeClr val="tx1"/>
                </a:solidFill>
                <a:effectLst/>
                <a:latin typeface="+mn-lt"/>
                <a:ea typeface="+mn-ea"/>
                <a:cs typeface="+mn-cs"/>
              </a:rPr>
              <a:t>cms</a:t>
            </a:r>
            <a:r>
              <a:rPr lang="en-US" sz="1100" kern="1200" dirty="0">
                <a:solidFill>
                  <a:schemeClr val="tx1"/>
                </a:solidFill>
                <a:effectLst/>
                <a:latin typeface="+mn-lt"/>
                <a:ea typeface="+mn-ea"/>
                <a:cs typeface="+mn-cs"/>
              </a:rPr>
              <a:t>. The descending branch supplies the skin on the dorsal aspect of the hand and a small branch to the abductor </a:t>
            </a:r>
            <a:r>
              <a:rPr lang="en-US" sz="1100" kern="1200" dirty="0" err="1">
                <a:solidFill>
                  <a:schemeClr val="tx1"/>
                </a:solidFill>
                <a:effectLst/>
                <a:latin typeface="+mn-lt"/>
                <a:ea typeface="+mn-ea"/>
                <a:cs typeface="+mn-cs"/>
              </a:rPr>
              <a:t>digiti</a:t>
            </a:r>
            <a:r>
              <a:rPr lang="en-US" sz="1100" kern="1200" dirty="0">
                <a:solidFill>
                  <a:schemeClr val="tx1"/>
                </a:solidFill>
                <a:effectLst/>
                <a:latin typeface="+mn-lt"/>
                <a:ea typeface="+mn-ea"/>
                <a:cs typeface="+mn-cs"/>
              </a:rPr>
              <a:t> </a:t>
            </a:r>
            <a:r>
              <a:rPr lang="en-US" sz="1100" kern="1200" dirty="0" err="1">
                <a:solidFill>
                  <a:schemeClr val="tx1"/>
                </a:solidFill>
                <a:effectLst/>
                <a:latin typeface="+mn-lt"/>
                <a:ea typeface="+mn-ea"/>
                <a:cs typeface="+mn-cs"/>
              </a:rPr>
              <a:t>minimi</a:t>
            </a:r>
            <a:r>
              <a:rPr lang="en-US" sz="1100" kern="1200" dirty="0">
                <a:solidFill>
                  <a:schemeClr val="tx1"/>
                </a:solidFill>
                <a:effectLst/>
                <a:latin typeface="+mn-lt"/>
                <a:ea typeface="+mn-ea"/>
                <a:cs typeface="+mn-cs"/>
              </a:rPr>
              <a:t>.</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venous drainage of this flap is provided by the venae </a:t>
            </a:r>
            <a:r>
              <a:rPr lang="en-US" sz="1100" kern="1200" dirty="0" err="1">
                <a:solidFill>
                  <a:schemeClr val="tx1"/>
                </a:solidFill>
                <a:effectLst/>
                <a:latin typeface="+mn-lt"/>
                <a:ea typeface="+mn-ea"/>
                <a:cs typeface="+mn-cs"/>
              </a:rPr>
              <a:t>comitantes</a:t>
            </a:r>
            <a:r>
              <a:rPr lang="en-US" sz="1100" kern="1200" dirty="0">
                <a:solidFill>
                  <a:schemeClr val="tx1"/>
                </a:solidFill>
                <a:effectLst/>
                <a:latin typeface="+mn-lt"/>
                <a:ea typeface="+mn-ea"/>
                <a:cs typeface="+mn-cs"/>
              </a:rPr>
              <a:t> which accompany the artery and the subcutaneous veins in the vicinity. The flap does not possess a specific sensory nerve supply and hence cannot be designed as a sensate flap.</a:t>
            </a:r>
            <a:endParaRPr lang="en-GB"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 </a:t>
            </a:r>
            <a:endParaRPr lang="en-GB"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flap is designed on the ulnar border of the distal forearm with a slight bias towards the dorsal surface. The pivot point of the flap is approximately 2cms proximal to the pisiform bone on the arterial trunk.</a:t>
            </a:r>
            <a:endParaRPr lang="en-GB" sz="1100" kern="1200" dirty="0">
              <a:solidFill>
                <a:schemeClr val="tx1"/>
              </a:solidFill>
              <a:effectLst/>
              <a:latin typeface="+mn-lt"/>
              <a:ea typeface="+mn-ea"/>
              <a:cs typeface="+mn-cs"/>
            </a:endParaRPr>
          </a:p>
          <a:p>
            <a:endParaRPr lang="en-GB" sz="1100" b="1"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sz="1100" kern="1200" dirty="0">
                <a:solidFill>
                  <a:schemeClr val="tx1"/>
                </a:solidFill>
                <a:effectLst/>
                <a:latin typeface="+mn-lt"/>
                <a:ea typeface="+mn-ea"/>
                <a:cs typeface="+mn-cs"/>
              </a:rPr>
              <a:t>A flap which may be up to 20 </a:t>
            </a:r>
            <a:r>
              <a:rPr lang="en-US" sz="1100" kern="1200" dirty="0" err="1">
                <a:solidFill>
                  <a:schemeClr val="tx1"/>
                </a:solidFill>
                <a:effectLst/>
                <a:latin typeface="+mn-lt"/>
                <a:ea typeface="+mn-ea"/>
                <a:cs typeface="+mn-cs"/>
              </a:rPr>
              <a:t>cms</a:t>
            </a:r>
            <a:r>
              <a:rPr lang="en-US" sz="1100" kern="1200" dirty="0">
                <a:solidFill>
                  <a:schemeClr val="tx1"/>
                </a:solidFill>
                <a:effectLst/>
                <a:latin typeface="+mn-lt"/>
                <a:ea typeface="+mn-ea"/>
                <a:cs typeface="+mn-cs"/>
              </a:rPr>
              <a:t> in length, and 9 </a:t>
            </a:r>
            <a:r>
              <a:rPr lang="en-US" sz="1100" kern="1200" dirty="0" err="1">
                <a:solidFill>
                  <a:schemeClr val="tx1"/>
                </a:solidFill>
                <a:effectLst/>
                <a:latin typeface="+mn-lt"/>
                <a:ea typeface="+mn-ea"/>
                <a:cs typeface="+mn-cs"/>
              </a:rPr>
              <a:t>cms</a:t>
            </a:r>
            <a:r>
              <a:rPr lang="en-US" sz="1100" kern="1200" dirty="0">
                <a:solidFill>
                  <a:schemeClr val="tx1"/>
                </a:solidFill>
                <a:effectLst/>
                <a:latin typeface="+mn-lt"/>
                <a:ea typeface="+mn-ea"/>
                <a:cs typeface="+mn-cs"/>
              </a:rPr>
              <a:t> in width is designed and the dissection commenced on the dorsal aspect. The flap is dissected and may, if desired, be raised without the deep fascia because of the mainly subcutaneous ramification of the cutaneous branches. The dissection is performed with care as the pedicle is approached 2 </a:t>
            </a:r>
            <a:r>
              <a:rPr lang="en-US" sz="1100" kern="1200" dirty="0" err="1">
                <a:solidFill>
                  <a:schemeClr val="tx1"/>
                </a:solidFill>
                <a:effectLst/>
                <a:latin typeface="+mn-lt"/>
                <a:ea typeface="+mn-ea"/>
                <a:cs typeface="+mn-cs"/>
              </a:rPr>
              <a:t>cms</a:t>
            </a:r>
            <a:r>
              <a:rPr lang="en-US" sz="1100" kern="1200" dirty="0">
                <a:solidFill>
                  <a:schemeClr val="tx1"/>
                </a:solidFill>
                <a:effectLst/>
                <a:latin typeface="+mn-lt"/>
                <a:ea typeface="+mn-ea"/>
                <a:cs typeface="+mn-cs"/>
              </a:rPr>
              <a:t> proximal to the pisiform bone, and may be visualized as it pierces the deep fascia. It is possible to dissect the flap without identifying the vascular pedicle if it is designed for use as a local transposition flap without being islanded. The flap may be rotated through 180 degrees on its vascular pedicle, in a clockwise or anticlockwise direction, if the descending branch is divided at the distal limit of the flap to permit rotation.</a:t>
            </a:r>
            <a:endParaRPr lang="en-GB" sz="1100" kern="1200" dirty="0">
              <a:solidFill>
                <a:schemeClr val="tx1"/>
              </a:solidFill>
              <a:effectLst/>
              <a:latin typeface="+mn-lt"/>
              <a:ea typeface="+mn-ea"/>
              <a:cs typeface="+mn-cs"/>
            </a:endParaRPr>
          </a:p>
          <a:p>
            <a:endParaRPr lang="en-GB" sz="1100" b="1" kern="1200" dirty="0">
              <a:solidFill>
                <a:schemeClr val="tx1"/>
              </a:solidFill>
              <a:effectLst/>
              <a:latin typeface="+mn-lt"/>
              <a:ea typeface="+mn-ea"/>
              <a:cs typeface="+mn-cs"/>
            </a:endParaRPr>
          </a:p>
        </p:txBody>
      </p:sp>
    </p:spTree>
    <p:extLst>
      <p:ext uri="{BB962C8B-B14F-4D97-AF65-F5344CB8AC3E}">
        <p14:creationId xmlns:p14="http://schemas.microsoft.com/office/powerpoint/2010/main" val="768331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endParaRPr lang="en-US" dirty="0"/>
          </a:p>
        </p:txBody>
      </p:sp>
    </p:spTree>
    <p:extLst>
      <p:ext uri="{BB962C8B-B14F-4D97-AF65-F5344CB8AC3E}">
        <p14:creationId xmlns:p14="http://schemas.microsoft.com/office/powerpoint/2010/main" val="10017863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The groin flap is an axial pattern flap based on the superficia1 circumflex iliac artery. It can be used as a pedicle flap particularly in hand reconstruction or as a free flap because of its excellent donor site. The flap is based on the superficial circumflex artery which has a variable origin usually from the femoral artery. Venous drainage is by a superficial and deep system of veins with the superficial system being the more dominant. This comprises the superficial circumflex iliac vein either as a single vessel or as a group of veins which drain into the superficial epigastric vein and subsequently into the venae </a:t>
            </a:r>
            <a:r>
              <a:rPr lang="en-US" sz="1100" kern="1200" dirty="0" err="1">
                <a:solidFill>
                  <a:schemeClr val="tx1"/>
                </a:solidFill>
                <a:effectLst/>
                <a:latin typeface="+mn-lt"/>
                <a:ea typeface="+mn-ea"/>
                <a:cs typeface="+mn-cs"/>
              </a:rPr>
              <a:t>comitantes</a:t>
            </a:r>
            <a:r>
              <a:rPr lang="en-US" sz="1100" kern="1200" dirty="0">
                <a:solidFill>
                  <a:schemeClr val="tx1"/>
                </a:solidFill>
                <a:effectLst/>
                <a:latin typeface="+mn-lt"/>
                <a:ea typeface="+mn-ea"/>
                <a:cs typeface="+mn-cs"/>
              </a:rPr>
              <a:t> which accompany the artery and drain into the femoral vein. The origin of the superficial circumflex artery can be marked on the skin surface 2.5 cm below the mid point of the inguinal ligament. When used as a </a:t>
            </a:r>
            <a:r>
              <a:rPr lang="en-US" sz="1100" kern="1200" dirty="0" err="1">
                <a:solidFill>
                  <a:schemeClr val="tx1"/>
                </a:solidFill>
                <a:effectLst/>
                <a:latin typeface="+mn-lt"/>
                <a:ea typeface="+mn-ea"/>
                <a:cs typeface="+mn-cs"/>
              </a:rPr>
              <a:t>pedicled</a:t>
            </a:r>
            <a:r>
              <a:rPr lang="en-US" sz="1100" kern="1200" dirty="0">
                <a:solidFill>
                  <a:schemeClr val="tx1"/>
                </a:solidFill>
                <a:effectLst/>
                <a:latin typeface="+mn-lt"/>
                <a:ea typeface="+mn-ea"/>
                <a:cs typeface="+mn-cs"/>
              </a:rPr>
              <a:t> flap, the flap is usually raised from the lateral to medial and at the lateral border of the </a:t>
            </a:r>
            <a:r>
              <a:rPr lang="en-US" sz="1100" kern="1200" dirty="0" err="1">
                <a:solidFill>
                  <a:schemeClr val="tx1"/>
                </a:solidFill>
                <a:effectLst/>
                <a:latin typeface="+mn-lt"/>
                <a:ea typeface="+mn-ea"/>
                <a:cs typeface="+mn-cs"/>
              </a:rPr>
              <a:t>sartorius</a:t>
            </a:r>
            <a:r>
              <a:rPr lang="en-US" sz="1100" kern="1200" dirty="0">
                <a:solidFill>
                  <a:schemeClr val="tx1"/>
                </a:solidFill>
                <a:effectLst/>
                <a:latin typeface="+mn-lt"/>
                <a:ea typeface="+mn-ea"/>
                <a:cs typeface="+mn-cs"/>
              </a:rPr>
              <a:t>, the fascia is included so as to preserve the vascular pedicle.</a:t>
            </a:r>
            <a:endParaRPr lang="en-GB"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 </a:t>
            </a:r>
            <a:endParaRPr lang="en-GB"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 </a:t>
            </a:r>
            <a:endParaRPr lang="en-GB"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When raised as a free flap, the technique is totally different. Here it is best to commence with a medial perpendicular incision over the femoral artery to identify the origin of the superficial circumflex iliac artery and determine its size and suitability for microvascular surgery. At the same time, superficial veins passing medially are isolated and preserved. With the vascular pedicle secured medially, then the marginal incisions can be completed and at the medial border of the </a:t>
            </a:r>
            <a:r>
              <a:rPr lang="en-US" sz="1100" kern="1200" dirty="0" err="1">
                <a:solidFill>
                  <a:schemeClr val="tx1"/>
                </a:solidFill>
                <a:effectLst/>
                <a:latin typeface="+mn-lt"/>
                <a:ea typeface="+mn-ea"/>
                <a:cs typeface="+mn-cs"/>
              </a:rPr>
              <a:t>sartorius</a:t>
            </a:r>
            <a:r>
              <a:rPr lang="en-US" sz="1100" kern="1200" dirty="0">
                <a:solidFill>
                  <a:schemeClr val="tx1"/>
                </a:solidFill>
                <a:effectLst/>
                <a:latin typeface="+mn-lt"/>
                <a:ea typeface="+mn-ea"/>
                <a:cs typeface="+mn-cs"/>
              </a:rPr>
              <a:t>, the vascular pedicle is identified and preserved intact. When used as a pedicle flap, usually this extent of dissection at the medial border of the </a:t>
            </a:r>
            <a:r>
              <a:rPr lang="en-US" sz="1100" kern="1200" dirty="0" err="1">
                <a:solidFill>
                  <a:schemeClr val="tx1"/>
                </a:solidFill>
                <a:effectLst/>
                <a:latin typeface="+mn-lt"/>
                <a:ea typeface="+mn-ea"/>
                <a:cs typeface="+mn-cs"/>
              </a:rPr>
              <a:t>sartorius</a:t>
            </a:r>
            <a:r>
              <a:rPr lang="en-US" sz="1100" kern="1200" dirty="0">
                <a:solidFill>
                  <a:schemeClr val="tx1"/>
                </a:solidFill>
                <a:effectLst/>
                <a:latin typeface="+mn-lt"/>
                <a:ea typeface="+mn-ea"/>
                <a:cs typeface="+mn-cs"/>
              </a:rPr>
              <a:t> is not performed and is not advisable. The groin flap still has a use in reconstructive hand surgery and also in free tissue transfer. Its popularity in the latter area however, has diminished because of the unreliable and relatively small vascular pedicle. It remains popular however, because of the excellent donor site which can be closed directly.</a:t>
            </a:r>
            <a:endParaRPr lang="en-GB" sz="1100" kern="1200" dirty="0">
              <a:solidFill>
                <a:schemeClr val="tx1"/>
              </a:solidFill>
              <a:effectLst/>
              <a:latin typeface="+mn-lt"/>
              <a:ea typeface="+mn-ea"/>
              <a:cs typeface="+mn-cs"/>
            </a:endParaRPr>
          </a:p>
          <a:p>
            <a:pPr marL="228600" marR="0" lvl="0" indent="-228600" algn="l" defTabSz="914400" rtl="0" eaLnBrk="0" fontAlgn="base" latinLnBrk="0" hangingPunct="0">
              <a:lnSpc>
                <a:spcPct val="100000"/>
              </a:lnSpc>
              <a:spcBef>
                <a:spcPts val="0"/>
              </a:spcBef>
              <a:spcAft>
                <a:spcPct val="0"/>
              </a:spcAft>
              <a:buClrTx/>
              <a:buSzTx/>
              <a:buFontTx/>
              <a:buNone/>
              <a:tabLst/>
              <a:defRPr/>
            </a:pPr>
            <a:endParaRPr lang="en-US" dirty="0"/>
          </a:p>
        </p:txBody>
      </p:sp>
    </p:spTree>
    <p:extLst>
      <p:ext uri="{BB962C8B-B14F-4D97-AF65-F5344CB8AC3E}">
        <p14:creationId xmlns:p14="http://schemas.microsoft.com/office/powerpoint/2010/main" val="1510467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dirty="0"/>
              <a:t>This is</a:t>
            </a:r>
            <a:r>
              <a:rPr lang="en-US" baseline="0" dirty="0"/>
              <a:t> a clinical photograph </a:t>
            </a:r>
            <a:r>
              <a:rPr lang="en-US" dirty="0"/>
              <a:t>of the left index finger showing a composite loss of tissue over the dorsum of the DIP joint of left index finger. The wound edges appear irregular. The joint is visible through the wound and there appears to be fracture. The Plain X-Ray on the right is an AP view of the finger and shows an intra-articular fracture of the head of the middle phalanx with loss bone. There is also a fracture of the tuft of the distal</a:t>
            </a:r>
            <a:r>
              <a:rPr lang="en-US" baseline="0" dirty="0"/>
              <a:t> </a:t>
            </a:r>
            <a:r>
              <a:rPr lang="en-US" baseline="0" dirty="0" err="1"/>
              <a:t>pahalnx</a:t>
            </a:r>
            <a:r>
              <a:rPr lang="en-US" baseline="0" dirty="0"/>
              <a:t>.</a:t>
            </a:r>
            <a:endParaRPr lang="en-US" dirty="0"/>
          </a:p>
          <a:p>
            <a:endParaRPr lang="en-US" dirty="0"/>
          </a:p>
        </p:txBody>
      </p:sp>
    </p:spTree>
    <p:extLst>
      <p:ext uri="{BB962C8B-B14F-4D97-AF65-F5344CB8AC3E}">
        <p14:creationId xmlns:p14="http://schemas.microsoft.com/office/powerpoint/2010/main" val="2055518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an open fracture and the patient will need a washout of the wound in the emergency room under local </a:t>
            </a:r>
            <a:r>
              <a:rPr lang="en-US" dirty="0" err="1"/>
              <a:t>anaesthetic</a:t>
            </a:r>
            <a:r>
              <a:rPr lang="en-US" dirty="0"/>
              <a:t>. She will also need IV antibiotics. The wound will need a formal debridement in theatre. As there is loss of bone it will not be possible to reconstruct the joint. It is advisable to remove the loose bony fragment and </a:t>
            </a:r>
            <a:r>
              <a:rPr lang="en-US" dirty="0" err="1"/>
              <a:t>stabilise</a:t>
            </a:r>
            <a:r>
              <a:rPr lang="en-US" dirty="0"/>
              <a:t> the joint with a K-wire. It is also a consideration to formally fuse the joint by removing the cartilage from the base of the distal phalanx and bringing the bone ends together. In that case one needs to use two K-wires to prevent rotation of the bone</a:t>
            </a:r>
          </a:p>
        </p:txBody>
      </p:sp>
    </p:spTree>
    <p:extLst>
      <p:ext uri="{BB962C8B-B14F-4D97-AF65-F5344CB8AC3E}">
        <p14:creationId xmlns:p14="http://schemas.microsoft.com/office/powerpoint/2010/main" val="792135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wound edges will need debridement. This will leave a soft tissue defect which can be reduced if the bone ends are shortened. If a primary closure if not possible one needs to consider a flap</a:t>
            </a:r>
          </a:p>
        </p:txBody>
      </p:sp>
    </p:spTree>
    <p:extLst>
      <p:ext uri="{BB962C8B-B14F-4D97-AF65-F5344CB8AC3E}">
        <p14:creationId xmlns:p14="http://schemas.microsoft.com/office/powerpoint/2010/main" val="992350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One option is to use a hatchet flap from the dorsum of the proximal phalanx. This is a rotation flap with a V-Y advancement at the base. The other option is to use a reversed cross finger flap. Here the skin over the dorsum of the middle phalanx area of the ring finger is lifted and the </a:t>
            </a:r>
            <a:r>
              <a:rPr lang="en-US" dirty="0" err="1"/>
              <a:t>adipofascial</a:t>
            </a:r>
            <a:r>
              <a:rPr lang="en-US" dirty="0"/>
              <a:t> flap turned over. The wound will need a skin graft over the little finger and the skin which was lifted off the ring finger is put back</a:t>
            </a:r>
          </a:p>
        </p:txBody>
      </p:sp>
    </p:spTree>
    <p:extLst>
      <p:ext uri="{BB962C8B-B14F-4D97-AF65-F5344CB8AC3E}">
        <p14:creationId xmlns:p14="http://schemas.microsoft.com/office/powerpoint/2010/main" val="1409471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2634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Preserve length, preserve</a:t>
            </a:r>
            <a:r>
              <a:rPr lang="en-US" baseline="0" dirty="0"/>
              <a:t> sensation, preserve movement, expedite rehabilitation </a:t>
            </a:r>
          </a:p>
          <a:p>
            <a:pPr marL="228600" indent="-228600">
              <a:buAutoNum type="arabicPeriod"/>
            </a:pPr>
            <a:endParaRPr lang="en-US" baseline="0" dirty="0"/>
          </a:p>
          <a:p>
            <a:pPr marL="228600" indent="-228600">
              <a:buAutoNum type="arabicPeriod"/>
            </a:pPr>
            <a:r>
              <a:rPr lang="en-US" baseline="0" dirty="0"/>
              <a:t>- VY advancement flap, </a:t>
            </a:r>
            <a:r>
              <a:rPr lang="en-US" baseline="0" dirty="0" err="1"/>
              <a:t>homodigital</a:t>
            </a:r>
            <a:r>
              <a:rPr lang="en-US" baseline="0" dirty="0"/>
              <a:t> island flap, cross finger flap, </a:t>
            </a:r>
            <a:r>
              <a:rPr lang="en-US" baseline="0" dirty="0" err="1"/>
              <a:t>thenar</a:t>
            </a:r>
            <a:r>
              <a:rPr lang="en-US" baseline="0" dirty="0"/>
              <a:t> flap</a:t>
            </a:r>
          </a:p>
        </p:txBody>
      </p:sp>
    </p:spTree>
    <p:extLst>
      <p:ext uri="{BB962C8B-B14F-4D97-AF65-F5344CB8AC3E}">
        <p14:creationId xmlns:p14="http://schemas.microsoft.com/office/powerpoint/2010/main" val="879642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marR="0" lvl="0" indent="-228600" algn="l" defTabSz="914400" rtl="0" eaLnBrk="0" fontAlgn="base" latinLnBrk="0" hangingPunct="0">
              <a:lnSpc>
                <a:spcPct val="100000"/>
              </a:lnSpc>
              <a:spcBef>
                <a:spcPts val="0"/>
              </a:spcBef>
              <a:spcAft>
                <a:spcPct val="0"/>
              </a:spcAft>
              <a:buClrTx/>
              <a:buSzTx/>
              <a:buFontTx/>
              <a:buNone/>
              <a:tabLst/>
              <a:defRPr/>
            </a:pPr>
            <a:r>
              <a:rPr lang="en-US" baseline="0" dirty="0"/>
              <a:t>Though frequently termed the </a:t>
            </a:r>
            <a:r>
              <a:rPr lang="en-US" baseline="0" dirty="0" err="1"/>
              <a:t>Atasoy</a:t>
            </a:r>
            <a:r>
              <a:rPr lang="en-US" baseline="0" dirty="0"/>
              <a:t> flap, </a:t>
            </a:r>
            <a:r>
              <a:rPr lang="en-US" baseline="0" dirty="0" err="1"/>
              <a:t>Tranquilli-Leali</a:t>
            </a:r>
            <a:r>
              <a:rPr lang="en-US" baseline="0" dirty="0"/>
              <a:t> first described the volar V-Y flap in 1935 </a:t>
            </a:r>
          </a:p>
          <a:p>
            <a:pPr marL="228600" marR="0" lvl="0" indent="-228600" algn="l" defTabSz="914400" rtl="0" eaLnBrk="0" fontAlgn="base" latinLnBrk="0" hangingPunct="0">
              <a:lnSpc>
                <a:spcPct val="100000"/>
              </a:lnSpc>
              <a:spcBef>
                <a:spcPts val="0"/>
              </a:spcBef>
              <a:spcAft>
                <a:spcPct val="0"/>
              </a:spcAft>
              <a:buClrTx/>
              <a:buSzTx/>
              <a:buFontTx/>
              <a:buNone/>
              <a:tabLst/>
              <a:defRPr/>
            </a:pPr>
            <a:endParaRPr lang="en-US" baseline="0" dirty="0"/>
          </a:p>
          <a:p>
            <a:pPr marL="228600" marR="0" lvl="0" indent="-228600" algn="l" defTabSz="914400" rtl="0" eaLnBrk="0" fontAlgn="base" latinLnBrk="0" hangingPunct="0">
              <a:lnSpc>
                <a:spcPct val="100000"/>
              </a:lnSpc>
              <a:spcBef>
                <a:spcPts val="0"/>
              </a:spcBef>
              <a:spcAft>
                <a:spcPct val="0"/>
              </a:spcAft>
              <a:buClrTx/>
              <a:buSzTx/>
              <a:buFontTx/>
              <a:buNone/>
              <a:tabLst/>
              <a:defRPr/>
            </a:pPr>
            <a:r>
              <a:rPr lang="en-US" baseline="0" dirty="0"/>
              <a:t>The volar V-Y flap is a triangular-shaped volar advancement flap outlined with its tip at the distal interphalangeal crease</a:t>
            </a:r>
          </a:p>
          <a:p>
            <a:pPr marL="228600" marR="0" lvl="0" indent="-228600" algn="l" defTabSz="914400" rtl="0" eaLnBrk="0" fontAlgn="base" latinLnBrk="0" hangingPunct="0">
              <a:lnSpc>
                <a:spcPct val="100000"/>
              </a:lnSpc>
              <a:spcBef>
                <a:spcPts val="0"/>
              </a:spcBef>
              <a:spcAft>
                <a:spcPct val="0"/>
              </a:spcAft>
              <a:buClrTx/>
              <a:buSzTx/>
              <a:buFontTx/>
              <a:buNone/>
              <a:tabLst/>
              <a:defRPr/>
            </a:pPr>
            <a:endParaRPr lang="en-US" baseline="0" dirty="0"/>
          </a:p>
          <a:p>
            <a:pPr marL="228600" marR="0" lvl="0" indent="-228600" algn="l" defTabSz="914400" rtl="0" eaLnBrk="0" fontAlgn="base" latinLnBrk="0" hangingPunct="0">
              <a:lnSpc>
                <a:spcPct val="100000"/>
              </a:lnSpc>
              <a:spcBef>
                <a:spcPts val="0"/>
              </a:spcBef>
              <a:spcAft>
                <a:spcPct val="0"/>
              </a:spcAft>
              <a:buClrTx/>
              <a:buSzTx/>
              <a:buFontTx/>
              <a:buNone/>
              <a:tabLst/>
              <a:defRPr/>
            </a:pPr>
            <a:r>
              <a:rPr lang="en-US" baseline="0" dirty="0"/>
              <a:t>The local flap is most applicable for transverse and dorsal avulsions when a relative abundance of pulp skin is present</a:t>
            </a:r>
          </a:p>
          <a:p>
            <a:pPr marL="228600" marR="0" lvl="0" indent="-228600" algn="l" defTabSz="914400" rtl="0" eaLnBrk="0" fontAlgn="base" latinLnBrk="0" hangingPunct="0">
              <a:lnSpc>
                <a:spcPct val="100000"/>
              </a:lnSpc>
              <a:spcBef>
                <a:spcPts val="0"/>
              </a:spcBef>
              <a:spcAft>
                <a:spcPct val="0"/>
              </a:spcAft>
              <a:buClrTx/>
              <a:buSzTx/>
              <a:buFontTx/>
              <a:buNone/>
              <a:tabLst/>
              <a:defRPr/>
            </a:pPr>
            <a:endParaRPr lang="en-US" baseline="0" dirty="0"/>
          </a:p>
          <a:p>
            <a:pPr marL="228600" marR="0" lvl="0" indent="-228600" algn="l" defTabSz="914400" rtl="0" eaLnBrk="0" fontAlgn="base" latinLnBrk="0" hangingPunct="0">
              <a:lnSpc>
                <a:spcPct val="100000"/>
              </a:lnSpc>
              <a:spcBef>
                <a:spcPts val="0"/>
              </a:spcBef>
              <a:spcAft>
                <a:spcPct val="0"/>
              </a:spcAft>
              <a:buClrTx/>
              <a:buSzTx/>
              <a:buFontTx/>
              <a:buNone/>
              <a:tabLst/>
              <a:defRPr/>
            </a:pPr>
            <a:r>
              <a:rPr lang="en-US" baseline="0" dirty="0"/>
              <a:t>Then the V is scored through the dermis and care must be taken to avoid injuring the traversing vessels into the triangular-shaped flap </a:t>
            </a:r>
          </a:p>
        </p:txBody>
      </p:sp>
    </p:spTree>
    <p:extLst>
      <p:ext uri="{BB962C8B-B14F-4D97-AF65-F5344CB8AC3E}">
        <p14:creationId xmlns:p14="http://schemas.microsoft.com/office/powerpoint/2010/main" val="1671760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30B5E0C-15C9-9BF8-82B6-51375E913D45}"/>
              </a:ext>
            </a:extLst>
          </p:cNvPr>
          <p:cNvSpPr>
            <a:spLocks noGrp="1"/>
          </p:cNvSpPr>
          <p:nvPr>
            <p:ph type="dt" sz="half" idx="10"/>
          </p:nvPr>
        </p:nvSpPr>
        <p:spPr/>
        <p:txBody>
          <a:bodyPr/>
          <a:lstStyle>
            <a:lvl1pPr>
              <a:defRPr/>
            </a:lvl1pPr>
          </a:lstStyle>
          <a:p>
            <a:pPr>
              <a:defRPr/>
            </a:pPr>
            <a:fld id="{BAD07D94-8181-FA47-8815-A4E2FD121091}" type="datetimeFigureOut">
              <a:rPr lang="en-GB"/>
              <a:pPr>
                <a:defRPr/>
              </a:pPr>
              <a:t>29/05/2023</a:t>
            </a:fld>
            <a:endParaRPr lang="en-GB"/>
          </a:p>
        </p:txBody>
      </p:sp>
      <p:sp>
        <p:nvSpPr>
          <p:cNvPr id="5" name="Footer Placeholder 4">
            <a:extLst>
              <a:ext uri="{FF2B5EF4-FFF2-40B4-BE49-F238E27FC236}">
                <a16:creationId xmlns:a16="http://schemas.microsoft.com/office/drawing/2014/main" id="{9A1A2DF8-BEA4-7056-C799-488413E1FCB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6BAD4A5-8ADE-7628-47DA-410EBB90C354}"/>
              </a:ext>
            </a:extLst>
          </p:cNvPr>
          <p:cNvSpPr>
            <a:spLocks noGrp="1"/>
          </p:cNvSpPr>
          <p:nvPr>
            <p:ph type="sldNum" sz="quarter" idx="12"/>
          </p:nvPr>
        </p:nvSpPr>
        <p:spPr/>
        <p:txBody>
          <a:bodyPr/>
          <a:lstStyle>
            <a:lvl1pPr>
              <a:defRPr/>
            </a:lvl1pPr>
          </a:lstStyle>
          <a:p>
            <a:fld id="{6866E288-E55D-D743-B473-F1B7F0FEBEF4}" type="slidenum">
              <a:rPr lang="en-GB" altLang="en-US"/>
              <a:pPr/>
              <a:t>‹#›</a:t>
            </a:fld>
            <a:endParaRPr lang="en-GB" altLang="en-US"/>
          </a:p>
        </p:txBody>
      </p:sp>
    </p:spTree>
    <p:extLst>
      <p:ext uri="{BB962C8B-B14F-4D97-AF65-F5344CB8AC3E}">
        <p14:creationId xmlns:p14="http://schemas.microsoft.com/office/powerpoint/2010/main" val="2704094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0C4FD1-B964-3D34-6D3D-C3DE49CE4958}"/>
              </a:ext>
            </a:extLst>
          </p:cNvPr>
          <p:cNvSpPr>
            <a:spLocks noGrp="1"/>
          </p:cNvSpPr>
          <p:nvPr>
            <p:ph type="dt" sz="half" idx="10"/>
          </p:nvPr>
        </p:nvSpPr>
        <p:spPr/>
        <p:txBody>
          <a:bodyPr/>
          <a:lstStyle>
            <a:lvl1pPr>
              <a:defRPr/>
            </a:lvl1pPr>
          </a:lstStyle>
          <a:p>
            <a:pPr>
              <a:defRPr/>
            </a:pPr>
            <a:fld id="{AC4A7D37-14AB-894C-BD8F-F6F6CFA77620}" type="datetimeFigureOut">
              <a:rPr lang="en-GB"/>
              <a:pPr>
                <a:defRPr/>
              </a:pPr>
              <a:t>29/05/2023</a:t>
            </a:fld>
            <a:endParaRPr lang="en-GB"/>
          </a:p>
        </p:txBody>
      </p:sp>
      <p:sp>
        <p:nvSpPr>
          <p:cNvPr id="5" name="Footer Placeholder 4">
            <a:extLst>
              <a:ext uri="{FF2B5EF4-FFF2-40B4-BE49-F238E27FC236}">
                <a16:creationId xmlns:a16="http://schemas.microsoft.com/office/drawing/2014/main" id="{77F565BF-7091-F921-C76B-45A03475A09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821C462-DDEE-EEE3-834C-0B77B9BC9E2E}"/>
              </a:ext>
            </a:extLst>
          </p:cNvPr>
          <p:cNvSpPr>
            <a:spLocks noGrp="1"/>
          </p:cNvSpPr>
          <p:nvPr>
            <p:ph type="sldNum" sz="quarter" idx="12"/>
          </p:nvPr>
        </p:nvSpPr>
        <p:spPr/>
        <p:txBody>
          <a:bodyPr/>
          <a:lstStyle>
            <a:lvl1pPr>
              <a:defRPr/>
            </a:lvl1pPr>
          </a:lstStyle>
          <a:p>
            <a:fld id="{8881CAD5-7525-954B-9CFA-0F80CEB16D4F}" type="slidenum">
              <a:rPr lang="en-GB" altLang="en-US"/>
              <a:pPr/>
              <a:t>‹#›</a:t>
            </a:fld>
            <a:endParaRPr lang="en-GB" altLang="en-US"/>
          </a:p>
        </p:txBody>
      </p:sp>
    </p:spTree>
    <p:extLst>
      <p:ext uri="{BB962C8B-B14F-4D97-AF65-F5344CB8AC3E}">
        <p14:creationId xmlns:p14="http://schemas.microsoft.com/office/powerpoint/2010/main" val="253554765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E785DF3-AEF5-E64B-26C3-94B327B6DE34}"/>
              </a:ext>
            </a:extLst>
          </p:cNvPr>
          <p:cNvSpPr>
            <a:spLocks noGrp="1"/>
          </p:cNvSpPr>
          <p:nvPr>
            <p:ph type="dt" sz="half" idx="10"/>
          </p:nvPr>
        </p:nvSpPr>
        <p:spPr/>
        <p:txBody>
          <a:bodyPr/>
          <a:lstStyle>
            <a:lvl1pPr>
              <a:defRPr/>
            </a:lvl1pPr>
          </a:lstStyle>
          <a:p>
            <a:pPr>
              <a:defRPr/>
            </a:pPr>
            <a:fld id="{2DC7287D-3E82-3149-8BAB-FA9662642B66}" type="datetimeFigureOut">
              <a:rPr lang="en-GB"/>
              <a:pPr>
                <a:defRPr/>
              </a:pPr>
              <a:t>29/05/2023</a:t>
            </a:fld>
            <a:endParaRPr lang="en-GB"/>
          </a:p>
        </p:txBody>
      </p:sp>
      <p:sp>
        <p:nvSpPr>
          <p:cNvPr id="5" name="Footer Placeholder 4">
            <a:extLst>
              <a:ext uri="{FF2B5EF4-FFF2-40B4-BE49-F238E27FC236}">
                <a16:creationId xmlns:a16="http://schemas.microsoft.com/office/drawing/2014/main" id="{1B3F9F6E-33CB-4B8D-FBAD-841C6A6688F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C2E77B7-5E68-52C8-6A0B-0A4D4069786F}"/>
              </a:ext>
            </a:extLst>
          </p:cNvPr>
          <p:cNvSpPr>
            <a:spLocks noGrp="1"/>
          </p:cNvSpPr>
          <p:nvPr>
            <p:ph type="sldNum" sz="quarter" idx="12"/>
          </p:nvPr>
        </p:nvSpPr>
        <p:spPr/>
        <p:txBody>
          <a:bodyPr/>
          <a:lstStyle>
            <a:lvl1pPr>
              <a:defRPr/>
            </a:lvl1pPr>
          </a:lstStyle>
          <a:p>
            <a:fld id="{7A15A109-4491-3A4E-81E6-197447761794}" type="slidenum">
              <a:rPr lang="en-GB" altLang="en-US"/>
              <a:pPr/>
              <a:t>‹#›</a:t>
            </a:fld>
            <a:endParaRPr lang="en-GB" altLang="en-US"/>
          </a:p>
        </p:txBody>
      </p:sp>
    </p:spTree>
    <p:extLst>
      <p:ext uri="{BB962C8B-B14F-4D97-AF65-F5344CB8AC3E}">
        <p14:creationId xmlns:p14="http://schemas.microsoft.com/office/powerpoint/2010/main" val="60756741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E672D7-AB51-BA2C-682E-E644DB41511C}"/>
              </a:ext>
            </a:extLst>
          </p:cNvPr>
          <p:cNvSpPr>
            <a:spLocks noGrp="1"/>
          </p:cNvSpPr>
          <p:nvPr>
            <p:ph type="dt" sz="half" idx="10"/>
          </p:nvPr>
        </p:nvSpPr>
        <p:spPr/>
        <p:txBody>
          <a:bodyPr/>
          <a:lstStyle>
            <a:lvl1pPr>
              <a:defRPr/>
            </a:lvl1pPr>
          </a:lstStyle>
          <a:p>
            <a:pPr>
              <a:defRPr/>
            </a:pPr>
            <a:fld id="{1231ABBE-21D3-474D-81D2-9F18753D58BD}" type="datetimeFigureOut">
              <a:rPr lang="en-GB"/>
              <a:pPr>
                <a:defRPr/>
              </a:pPr>
              <a:t>29/05/2023</a:t>
            </a:fld>
            <a:endParaRPr lang="en-GB"/>
          </a:p>
        </p:txBody>
      </p:sp>
      <p:sp>
        <p:nvSpPr>
          <p:cNvPr id="5" name="Footer Placeholder 4">
            <a:extLst>
              <a:ext uri="{FF2B5EF4-FFF2-40B4-BE49-F238E27FC236}">
                <a16:creationId xmlns:a16="http://schemas.microsoft.com/office/drawing/2014/main" id="{DF2D826D-EE04-1B46-C593-E5BD7F8E886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09B33DF-3426-6478-6E4C-2FFDC222FB6B}"/>
              </a:ext>
            </a:extLst>
          </p:cNvPr>
          <p:cNvSpPr>
            <a:spLocks noGrp="1"/>
          </p:cNvSpPr>
          <p:nvPr>
            <p:ph type="sldNum" sz="quarter" idx="12"/>
          </p:nvPr>
        </p:nvSpPr>
        <p:spPr/>
        <p:txBody>
          <a:bodyPr/>
          <a:lstStyle>
            <a:lvl1pPr>
              <a:defRPr/>
            </a:lvl1pPr>
          </a:lstStyle>
          <a:p>
            <a:fld id="{2DCFE55B-E959-2842-ABE2-CB62AFA5F560}" type="slidenum">
              <a:rPr lang="en-GB" altLang="en-US"/>
              <a:pPr/>
              <a:t>‹#›</a:t>
            </a:fld>
            <a:endParaRPr lang="en-GB" altLang="en-US"/>
          </a:p>
        </p:txBody>
      </p:sp>
    </p:spTree>
    <p:extLst>
      <p:ext uri="{BB962C8B-B14F-4D97-AF65-F5344CB8AC3E}">
        <p14:creationId xmlns:p14="http://schemas.microsoft.com/office/powerpoint/2010/main" val="37544237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57C4C6-B06D-8EF8-200D-B421890FF5CE}"/>
              </a:ext>
            </a:extLst>
          </p:cNvPr>
          <p:cNvSpPr>
            <a:spLocks noGrp="1"/>
          </p:cNvSpPr>
          <p:nvPr>
            <p:ph type="dt" sz="half" idx="10"/>
          </p:nvPr>
        </p:nvSpPr>
        <p:spPr/>
        <p:txBody>
          <a:bodyPr/>
          <a:lstStyle>
            <a:lvl1pPr>
              <a:defRPr/>
            </a:lvl1pPr>
          </a:lstStyle>
          <a:p>
            <a:pPr>
              <a:defRPr/>
            </a:pPr>
            <a:fld id="{B8F250F2-5897-424A-A3D4-BDC6AA60E3D6}" type="datetimeFigureOut">
              <a:rPr lang="en-GB"/>
              <a:pPr>
                <a:defRPr/>
              </a:pPr>
              <a:t>29/05/2023</a:t>
            </a:fld>
            <a:endParaRPr lang="en-GB"/>
          </a:p>
        </p:txBody>
      </p:sp>
      <p:sp>
        <p:nvSpPr>
          <p:cNvPr id="5" name="Footer Placeholder 4">
            <a:extLst>
              <a:ext uri="{FF2B5EF4-FFF2-40B4-BE49-F238E27FC236}">
                <a16:creationId xmlns:a16="http://schemas.microsoft.com/office/drawing/2014/main" id="{57EE60C0-09A4-94C4-9821-BE864E2A728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F3C42AC-FFE1-969D-C43F-7976AEEE7405}"/>
              </a:ext>
            </a:extLst>
          </p:cNvPr>
          <p:cNvSpPr>
            <a:spLocks noGrp="1"/>
          </p:cNvSpPr>
          <p:nvPr>
            <p:ph type="sldNum" sz="quarter" idx="12"/>
          </p:nvPr>
        </p:nvSpPr>
        <p:spPr/>
        <p:txBody>
          <a:bodyPr/>
          <a:lstStyle>
            <a:lvl1pPr>
              <a:defRPr/>
            </a:lvl1pPr>
          </a:lstStyle>
          <a:p>
            <a:fld id="{5BD34CA8-F53B-0B44-AA30-96F8EED19437}" type="slidenum">
              <a:rPr lang="en-GB" altLang="en-US"/>
              <a:pPr/>
              <a:t>‹#›</a:t>
            </a:fld>
            <a:endParaRPr lang="en-GB" altLang="en-US"/>
          </a:p>
        </p:txBody>
      </p:sp>
    </p:spTree>
    <p:extLst>
      <p:ext uri="{BB962C8B-B14F-4D97-AF65-F5344CB8AC3E}">
        <p14:creationId xmlns:p14="http://schemas.microsoft.com/office/powerpoint/2010/main" val="377589761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096B2649-66FC-D8F3-158F-157A5090787A}"/>
              </a:ext>
            </a:extLst>
          </p:cNvPr>
          <p:cNvSpPr>
            <a:spLocks noGrp="1"/>
          </p:cNvSpPr>
          <p:nvPr>
            <p:ph type="dt" sz="half" idx="10"/>
          </p:nvPr>
        </p:nvSpPr>
        <p:spPr/>
        <p:txBody>
          <a:bodyPr/>
          <a:lstStyle>
            <a:lvl1pPr>
              <a:defRPr/>
            </a:lvl1pPr>
          </a:lstStyle>
          <a:p>
            <a:pPr>
              <a:defRPr/>
            </a:pPr>
            <a:fld id="{C9AA3D2E-D341-B643-B4C8-B6B91873195E}" type="datetimeFigureOut">
              <a:rPr lang="en-GB"/>
              <a:pPr>
                <a:defRPr/>
              </a:pPr>
              <a:t>29/05/2023</a:t>
            </a:fld>
            <a:endParaRPr lang="en-GB"/>
          </a:p>
        </p:txBody>
      </p:sp>
      <p:sp>
        <p:nvSpPr>
          <p:cNvPr id="6" name="Footer Placeholder 4">
            <a:extLst>
              <a:ext uri="{FF2B5EF4-FFF2-40B4-BE49-F238E27FC236}">
                <a16:creationId xmlns:a16="http://schemas.microsoft.com/office/drawing/2014/main" id="{C2D18116-5EAE-7EF4-7653-B5A22B26C125}"/>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2A87B1B2-8598-BD6D-47CC-5BE123B1A31E}"/>
              </a:ext>
            </a:extLst>
          </p:cNvPr>
          <p:cNvSpPr>
            <a:spLocks noGrp="1"/>
          </p:cNvSpPr>
          <p:nvPr>
            <p:ph type="sldNum" sz="quarter" idx="12"/>
          </p:nvPr>
        </p:nvSpPr>
        <p:spPr/>
        <p:txBody>
          <a:bodyPr/>
          <a:lstStyle>
            <a:lvl1pPr>
              <a:defRPr/>
            </a:lvl1pPr>
          </a:lstStyle>
          <a:p>
            <a:fld id="{B450304E-B575-6B42-A620-D977344A70D7}" type="slidenum">
              <a:rPr lang="en-GB" altLang="en-US"/>
              <a:pPr/>
              <a:t>‹#›</a:t>
            </a:fld>
            <a:endParaRPr lang="en-GB" altLang="en-US"/>
          </a:p>
        </p:txBody>
      </p:sp>
    </p:spTree>
    <p:extLst>
      <p:ext uri="{BB962C8B-B14F-4D97-AF65-F5344CB8AC3E}">
        <p14:creationId xmlns:p14="http://schemas.microsoft.com/office/powerpoint/2010/main" val="162279041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F0281CC6-1CFC-6AE4-8473-64E1013469AD}"/>
              </a:ext>
            </a:extLst>
          </p:cNvPr>
          <p:cNvSpPr>
            <a:spLocks noGrp="1"/>
          </p:cNvSpPr>
          <p:nvPr>
            <p:ph type="dt" sz="half" idx="10"/>
          </p:nvPr>
        </p:nvSpPr>
        <p:spPr/>
        <p:txBody>
          <a:bodyPr/>
          <a:lstStyle>
            <a:lvl1pPr>
              <a:defRPr/>
            </a:lvl1pPr>
          </a:lstStyle>
          <a:p>
            <a:pPr>
              <a:defRPr/>
            </a:pPr>
            <a:fld id="{268F91FC-8180-7C4D-A709-5955E34E3BF6}" type="datetimeFigureOut">
              <a:rPr lang="en-GB"/>
              <a:pPr>
                <a:defRPr/>
              </a:pPr>
              <a:t>29/05/2023</a:t>
            </a:fld>
            <a:endParaRPr lang="en-GB"/>
          </a:p>
        </p:txBody>
      </p:sp>
      <p:sp>
        <p:nvSpPr>
          <p:cNvPr id="8" name="Footer Placeholder 4">
            <a:extLst>
              <a:ext uri="{FF2B5EF4-FFF2-40B4-BE49-F238E27FC236}">
                <a16:creationId xmlns:a16="http://schemas.microsoft.com/office/drawing/2014/main" id="{792BC458-DE77-3254-F2C5-B7E4E80F16E5}"/>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F9B8E092-882C-B2EA-D62D-C2E92EC14957}"/>
              </a:ext>
            </a:extLst>
          </p:cNvPr>
          <p:cNvSpPr>
            <a:spLocks noGrp="1"/>
          </p:cNvSpPr>
          <p:nvPr>
            <p:ph type="sldNum" sz="quarter" idx="12"/>
          </p:nvPr>
        </p:nvSpPr>
        <p:spPr/>
        <p:txBody>
          <a:bodyPr/>
          <a:lstStyle>
            <a:lvl1pPr>
              <a:defRPr/>
            </a:lvl1pPr>
          </a:lstStyle>
          <a:p>
            <a:fld id="{0C4CF339-03D0-964B-9AEB-E94BBAD4A626}" type="slidenum">
              <a:rPr lang="en-GB" altLang="en-US"/>
              <a:pPr/>
              <a:t>‹#›</a:t>
            </a:fld>
            <a:endParaRPr lang="en-GB" altLang="en-US"/>
          </a:p>
        </p:txBody>
      </p:sp>
    </p:spTree>
    <p:extLst>
      <p:ext uri="{BB962C8B-B14F-4D97-AF65-F5344CB8AC3E}">
        <p14:creationId xmlns:p14="http://schemas.microsoft.com/office/powerpoint/2010/main" val="322748366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917D361D-3850-F852-62A4-89D8FC265D26}"/>
              </a:ext>
            </a:extLst>
          </p:cNvPr>
          <p:cNvSpPr>
            <a:spLocks noGrp="1"/>
          </p:cNvSpPr>
          <p:nvPr>
            <p:ph type="dt" sz="half" idx="10"/>
          </p:nvPr>
        </p:nvSpPr>
        <p:spPr/>
        <p:txBody>
          <a:bodyPr/>
          <a:lstStyle>
            <a:lvl1pPr>
              <a:defRPr/>
            </a:lvl1pPr>
          </a:lstStyle>
          <a:p>
            <a:pPr>
              <a:defRPr/>
            </a:pPr>
            <a:fld id="{B961C0A4-50F3-1942-83F9-1F506E069AA2}" type="datetimeFigureOut">
              <a:rPr lang="en-GB"/>
              <a:pPr>
                <a:defRPr/>
              </a:pPr>
              <a:t>29/05/2023</a:t>
            </a:fld>
            <a:endParaRPr lang="en-GB"/>
          </a:p>
        </p:txBody>
      </p:sp>
      <p:sp>
        <p:nvSpPr>
          <p:cNvPr id="4" name="Footer Placeholder 4">
            <a:extLst>
              <a:ext uri="{FF2B5EF4-FFF2-40B4-BE49-F238E27FC236}">
                <a16:creationId xmlns:a16="http://schemas.microsoft.com/office/drawing/2014/main" id="{FCAC53CB-F3F3-BF23-622B-B391BEA25969}"/>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2AFA870E-057D-B044-DB89-328FA204E0D4}"/>
              </a:ext>
            </a:extLst>
          </p:cNvPr>
          <p:cNvSpPr>
            <a:spLocks noGrp="1"/>
          </p:cNvSpPr>
          <p:nvPr>
            <p:ph type="sldNum" sz="quarter" idx="12"/>
          </p:nvPr>
        </p:nvSpPr>
        <p:spPr/>
        <p:txBody>
          <a:bodyPr/>
          <a:lstStyle>
            <a:lvl1pPr>
              <a:defRPr/>
            </a:lvl1pPr>
          </a:lstStyle>
          <a:p>
            <a:fld id="{C23AA2F1-F4CC-AD48-92D1-3C22D8B401F7}" type="slidenum">
              <a:rPr lang="en-GB" altLang="en-US"/>
              <a:pPr/>
              <a:t>‹#›</a:t>
            </a:fld>
            <a:endParaRPr lang="en-GB" altLang="en-US"/>
          </a:p>
        </p:txBody>
      </p:sp>
    </p:spTree>
    <p:extLst>
      <p:ext uri="{BB962C8B-B14F-4D97-AF65-F5344CB8AC3E}">
        <p14:creationId xmlns:p14="http://schemas.microsoft.com/office/powerpoint/2010/main" val="267967088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01DCDB2-FC38-A816-FDA2-AB41E9BE69B9}"/>
              </a:ext>
            </a:extLst>
          </p:cNvPr>
          <p:cNvSpPr>
            <a:spLocks noGrp="1"/>
          </p:cNvSpPr>
          <p:nvPr>
            <p:ph type="dt" sz="half" idx="10"/>
          </p:nvPr>
        </p:nvSpPr>
        <p:spPr/>
        <p:txBody>
          <a:bodyPr/>
          <a:lstStyle>
            <a:lvl1pPr>
              <a:defRPr/>
            </a:lvl1pPr>
          </a:lstStyle>
          <a:p>
            <a:pPr>
              <a:defRPr/>
            </a:pPr>
            <a:fld id="{7BA46C62-CBA8-CD41-8130-1F365C455EB8}" type="datetimeFigureOut">
              <a:rPr lang="en-GB"/>
              <a:pPr>
                <a:defRPr/>
              </a:pPr>
              <a:t>29/05/2023</a:t>
            </a:fld>
            <a:endParaRPr lang="en-GB"/>
          </a:p>
        </p:txBody>
      </p:sp>
      <p:sp>
        <p:nvSpPr>
          <p:cNvPr id="3" name="Footer Placeholder 4">
            <a:extLst>
              <a:ext uri="{FF2B5EF4-FFF2-40B4-BE49-F238E27FC236}">
                <a16:creationId xmlns:a16="http://schemas.microsoft.com/office/drawing/2014/main" id="{FC73A505-3556-4DF3-70F8-5DC4CA9EA480}"/>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E021F4E7-03F1-ACD4-6FB9-C8716FDF4636}"/>
              </a:ext>
            </a:extLst>
          </p:cNvPr>
          <p:cNvSpPr>
            <a:spLocks noGrp="1"/>
          </p:cNvSpPr>
          <p:nvPr>
            <p:ph type="sldNum" sz="quarter" idx="12"/>
          </p:nvPr>
        </p:nvSpPr>
        <p:spPr/>
        <p:txBody>
          <a:bodyPr/>
          <a:lstStyle>
            <a:lvl1pPr>
              <a:defRPr/>
            </a:lvl1pPr>
          </a:lstStyle>
          <a:p>
            <a:fld id="{F8C1DC72-60D2-8E41-81A0-15AEA50D488F}" type="slidenum">
              <a:rPr lang="en-GB" altLang="en-US"/>
              <a:pPr/>
              <a:t>‹#›</a:t>
            </a:fld>
            <a:endParaRPr lang="en-GB" altLang="en-US"/>
          </a:p>
        </p:txBody>
      </p:sp>
    </p:spTree>
    <p:extLst>
      <p:ext uri="{BB962C8B-B14F-4D97-AF65-F5344CB8AC3E}">
        <p14:creationId xmlns:p14="http://schemas.microsoft.com/office/powerpoint/2010/main" val="105960352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48032DC5-A866-4E5A-8561-5DF560BFC0E1}"/>
              </a:ext>
            </a:extLst>
          </p:cNvPr>
          <p:cNvSpPr>
            <a:spLocks noGrp="1"/>
          </p:cNvSpPr>
          <p:nvPr>
            <p:ph type="dt" sz="half" idx="10"/>
          </p:nvPr>
        </p:nvSpPr>
        <p:spPr/>
        <p:txBody>
          <a:bodyPr/>
          <a:lstStyle>
            <a:lvl1pPr>
              <a:defRPr/>
            </a:lvl1pPr>
          </a:lstStyle>
          <a:p>
            <a:pPr>
              <a:defRPr/>
            </a:pPr>
            <a:fld id="{89DE0CA2-C401-8749-8669-0DCE30856445}" type="datetimeFigureOut">
              <a:rPr lang="en-GB"/>
              <a:pPr>
                <a:defRPr/>
              </a:pPr>
              <a:t>29/05/2023</a:t>
            </a:fld>
            <a:endParaRPr lang="en-GB"/>
          </a:p>
        </p:txBody>
      </p:sp>
      <p:sp>
        <p:nvSpPr>
          <p:cNvPr id="6" name="Footer Placeholder 4">
            <a:extLst>
              <a:ext uri="{FF2B5EF4-FFF2-40B4-BE49-F238E27FC236}">
                <a16:creationId xmlns:a16="http://schemas.microsoft.com/office/drawing/2014/main" id="{9DE2CF16-5113-0EE7-935F-9E722C81B6A6}"/>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57B3B0EC-5F83-96A4-539B-FC0BF839DDCD}"/>
              </a:ext>
            </a:extLst>
          </p:cNvPr>
          <p:cNvSpPr>
            <a:spLocks noGrp="1"/>
          </p:cNvSpPr>
          <p:nvPr>
            <p:ph type="sldNum" sz="quarter" idx="12"/>
          </p:nvPr>
        </p:nvSpPr>
        <p:spPr/>
        <p:txBody>
          <a:bodyPr/>
          <a:lstStyle>
            <a:lvl1pPr>
              <a:defRPr/>
            </a:lvl1pPr>
          </a:lstStyle>
          <a:p>
            <a:fld id="{477F995A-D098-B047-B6E8-BB420A4819A9}" type="slidenum">
              <a:rPr lang="en-GB" altLang="en-US"/>
              <a:pPr/>
              <a:t>‹#›</a:t>
            </a:fld>
            <a:endParaRPr lang="en-GB" altLang="en-US"/>
          </a:p>
        </p:txBody>
      </p:sp>
    </p:spTree>
    <p:extLst>
      <p:ext uri="{BB962C8B-B14F-4D97-AF65-F5344CB8AC3E}">
        <p14:creationId xmlns:p14="http://schemas.microsoft.com/office/powerpoint/2010/main" val="40109840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5D6F38F5-922F-CB34-72BE-7041457EAD6D}"/>
              </a:ext>
            </a:extLst>
          </p:cNvPr>
          <p:cNvSpPr>
            <a:spLocks noGrp="1"/>
          </p:cNvSpPr>
          <p:nvPr>
            <p:ph type="dt" sz="half" idx="10"/>
          </p:nvPr>
        </p:nvSpPr>
        <p:spPr/>
        <p:txBody>
          <a:bodyPr/>
          <a:lstStyle>
            <a:lvl1pPr>
              <a:defRPr/>
            </a:lvl1pPr>
          </a:lstStyle>
          <a:p>
            <a:pPr>
              <a:defRPr/>
            </a:pPr>
            <a:fld id="{A4EA2A77-D386-ED47-AFD5-8538CC2C4071}" type="datetimeFigureOut">
              <a:rPr lang="en-GB"/>
              <a:pPr>
                <a:defRPr/>
              </a:pPr>
              <a:t>29/05/2023</a:t>
            </a:fld>
            <a:endParaRPr lang="en-GB"/>
          </a:p>
        </p:txBody>
      </p:sp>
      <p:sp>
        <p:nvSpPr>
          <p:cNvPr id="6" name="Footer Placeholder 4">
            <a:extLst>
              <a:ext uri="{FF2B5EF4-FFF2-40B4-BE49-F238E27FC236}">
                <a16:creationId xmlns:a16="http://schemas.microsoft.com/office/drawing/2014/main" id="{5F5BD951-3E89-585C-F6E7-5DA2D7B26C04}"/>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4E807005-46E8-CF04-29DF-67D2EE11F56F}"/>
              </a:ext>
            </a:extLst>
          </p:cNvPr>
          <p:cNvSpPr>
            <a:spLocks noGrp="1"/>
          </p:cNvSpPr>
          <p:nvPr>
            <p:ph type="sldNum" sz="quarter" idx="12"/>
          </p:nvPr>
        </p:nvSpPr>
        <p:spPr/>
        <p:txBody>
          <a:bodyPr/>
          <a:lstStyle>
            <a:lvl1pPr>
              <a:defRPr/>
            </a:lvl1pPr>
          </a:lstStyle>
          <a:p>
            <a:fld id="{0A525C4C-F5DA-2949-92E5-93103FC2E9BA}" type="slidenum">
              <a:rPr lang="en-GB" altLang="en-US"/>
              <a:pPr/>
              <a:t>‹#›</a:t>
            </a:fld>
            <a:endParaRPr lang="en-GB" altLang="en-US"/>
          </a:p>
        </p:txBody>
      </p:sp>
    </p:spTree>
    <p:extLst>
      <p:ext uri="{BB962C8B-B14F-4D97-AF65-F5344CB8AC3E}">
        <p14:creationId xmlns:p14="http://schemas.microsoft.com/office/powerpoint/2010/main" val="397015449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D486B5B-2B5B-CDDA-F11D-BFA21ED74E76}"/>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F4E1A02F-8976-0592-1347-51C0C306B370}"/>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EF1E193E-3085-D323-E23A-9781CE9A51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0EA6FEF-56B4-7D47-BFE3-FD79C437808F}" type="datetimeFigureOut">
              <a:rPr lang="en-GB"/>
              <a:pPr>
                <a:defRPr/>
              </a:pPr>
              <a:t>29/05/2023</a:t>
            </a:fld>
            <a:endParaRPr lang="en-GB"/>
          </a:p>
        </p:txBody>
      </p:sp>
      <p:sp>
        <p:nvSpPr>
          <p:cNvPr id="5" name="Footer Placeholder 4">
            <a:extLst>
              <a:ext uri="{FF2B5EF4-FFF2-40B4-BE49-F238E27FC236}">
                <a16:creationId xmlns:a16="http://schemas.microsoft.com/office/drawing/2014/main" id="{6BE55CC4-E212-5BE0-ECB2-E2D8193BE3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smtClean="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CC01FA27-5691-9996-A41C-3E0693FA5A61}"/>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21B6F0A5-B009-354D-AF9C-73D803B83210}"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sldNum="0"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hyperlink" Target="https://s.surveyplanet.com/wq6f6361"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7">
            <a:extLst>
              <a:ext uri="{FF2B5EF4-FFF2-40B4-BE49-F238E27FC236}">
                <a16:creationId xmlns:a16="http://schemas.microsoft.com/office/drawing/2014/main" id="{D5604528-182A-7D2C-9933-E4AB3C3495B5}"/>
              </a:ext>
            </a:extLst>
          </p:cNvPr>
          <p:cNvSpPr txBox="1">
            <a:spLocks noChangeArrowheads="1"/>
          </p:cNvSpPr>
          <p:nvPr/>
        </p:nvSpPr>
        <p:spPr bwMode="auto">
          <a:xfrm>
            <a:off x="892881" y="2800324"/>
            <a:ext cx="572302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4000" b="1" dirty="0">
                <a:solidFill>
                  <a:srgbClr val="6D102F"/>
                </a:solidFill>
              </a:rPr>
              <a:t>Module 3.5</a:t>
            </a:r>
          </a:p>
          <a:p>
            <a:pPr eaLnBrk="1" hangingPunct="1"/>
            <a:r>
              <a:rPr lang="en-GB" altLang="en-US" sz="4000" b="1" dirty="0">
                <a:solidFill>
                  <a:srgbClr val="6D102F"/>
                </a:solidFill>
              </a:rPr>
              <a:t>Hand flaps and forearm flaps</a:t>
            </a:r>
          </a:p>
        </p:txBody>
      </p:sp>
      <p:pic>
        <p:nvPicPr>
          <p:cNvPr id="3075" name="Picture 8">
            <a:extLst>
              <a:ext uri="{FF2B5EF4-FFF2-40B4-BE49-F238E27FC236}">
                <a16:creationId xmlns:a16="http://schemas.microsoft.com/office/drawing/2014/main" id="{FAE725AA-E831-A73D-4C7C-2FCD357F3A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2038" y="685800"/>
            <a:ext cx="23590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0">
            <a:extLst>
              <a:ext uri="{FF2B5EF4-FFF2-40B4-BE49-F238E27FC236}">
                <a16:creationId xmlns:a16="http://schemas.microsoft.com/office/drawing/2014/main" id="{7293A9D5-F4AD-5CFA-C27D-9D91E3F6370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15907" y="2800324"/>
            <a:ext cx="4427537"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7">
            <a:extLst>
              <a:ext uri="{FF2B5EF4-FFF2-40B4-BE49-F238E27FC236}">
                <a16:creationId xmlns:a16="http://schemas.microsoft.com/office/drawing/2014/main" id="{1159C9F3-5EA2-57DE-8598-26CE29C060C4}"/>
              </a:ext>
            </a:extLst>
          </p:cNvPr>
          <p:cNvSpPr txBox="1">
            <a:spLocks noChangeArrowheads="1"/>
          </p:cNvSpPr>
          <p:nvPr/>
        </p:nvSpPr>
        <p:spPr bwMode="auto">
          <a:xfrm>
            <a:off x="6445956" y="685800"/>
            <a:ext cx="468400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4000" b="1" dirty="0">
                <a:solidFill>
                  <a:srgbClr val="6D102F"/>
                </a:solidFill>
              </a:rPr>
              <a:t>Global Hand Teaching Programme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3">
            <a:extLst>
              <a:ext uri="{FF2B5EF4-FFF2-40B4-BE49-F238E27FC236}">
                <a16:creationId xmlns:a16="http://schemas.microsoft.com/office/drawing/2014/main" id="{80DD4FF9-BBA2-ED47-9710-B70ED4F3F7D3}"/>
              </a:ext>
            </a:extLst>
          </p:cNvPr>
          <p:cNvSpPr txBox="1">
            <a:spLocks noChangeArrowheads="1"/>
          </p:cNvSpPr>
          <p:nvPr/>
        </p:nvSpPr>
        <p:spPr bwMode="auto">
          <a:xfrm>
            <a:off x="914400" y="528638"/>
            <a:ext cx="90154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3200" b="1" dirty="0">
                <a:solidFill>
                  <a:srgbClr val="6D102F"/>
                </a:solidFill>
              </a:rPr>
              <a:t>Case 2</a:t>
            </a:r>
          </a:p>
        </p:txBody>
      </p:sp>
      <p:cxnSp>
        <p:nvCxnSpPr>
          <p:cNvPr id="8" name="Straight Connector 7">
            <a:extLst>
              <a:ext uri="{FF2B5EF4-FFF2-40B4-BE49-F238E27FC236}">
                <a16:creationId xmlns:a16="http://schemas.microsoft.com/office/drawing/2014/main" id="{75F5A4B3-49F3-717F-B091-44A625F44487}"/>
              </a:ext>
            </a:extLst>
          </p:cNvPr>
          <p:cNvCxnSpPr/>
          <p:nvPr/>
        </p:nvCxnSpPr>
        <p:spPr>
          <a:xfrm>
            <a:off x="993775" y="13763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31DAD2-FCEB-2778-44F1-EDEE875F5AC6}"/>
              </a:ext>
            </a:extLst>
          </p:cNvPr>
          <p:cNvCxnSpPr/>
          <p:nvPr/>
        </p:nvCxnSpPr>
        <p:spPr>
          <a:xfrm>
            <a:off x="993775" y="58848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pic>
        <p:nvPicPr>
          <p:cNvPr id="4101" name="Picture 9">
            <a:extLst>
              <a:ext uri="{FF2B5EF4-FFF2-40B4-BE49-F238E27FC236}">
                <a16:creationId xmlns:a16="http://schemas.microsoft.com/office/drawing/2014/main" id="{75E6BD48-8151-82C1-1B07-F2BFDDFB41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21400"/>
            <a:ext cx="25177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11">
            <a:extLst>
              <a:ext uri="{FF2B5EF4-FFF2-40B4-BE49-F238E27FC236}">
                <a16:creationId xmlns:a16="http://schemas.microsoft.com/office/drawing/2014/main" id="{B1902FE6-8291-10E1-5BE4-6EFB5FB62816}"/>
              </a:ext>
            </a:extLst>
          </p:cNvPr>
          <p:cNvSpPr txBox="1">
            <a:spLocks noChangeArrowheads="1"/>
          </p:cNvSpPr>
          <p:nvPr/>
        </p:nvSpPr>
        <p:spPr bwMode="auto">
          <a:xfrm>
            <a:off x="9571038" y="6110288"/>
            <a:ext cx="177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2000">
                <a:solidFill>
                  <a:srgbClr val="6D102F"/>
                </a:solidFill>
              </a:rPr>
              <a:t>bssh.ac.uk</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9120" y="1638301"/>
            <a:ext cx="4555966" cy="4002741"/>
          </a:xfrm>
          <a:prstGeom prst="rect">
            <a:avLst/>
          </a:prstGeom>
        </p:spPr>
      </p:pic>
    </p:spTree>
    <p:extLst>
      <p:ext uri="{BB962C8B-B14F-4D97-AF65-F5344CB8AC3E}">
        <p14:creationId xmlns:p14="http://schemas.microsoft.com/office/powerpoint/2010/main" val="1447794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3">
            <a:extLst>
              <a:ext uri="{FF2B5EF4-FFF2-40B4-BE49-F238E27FC236}">
                <a16:creationId xmlns:a16="http://schemas.microsoft.com/office/drawing/2014/main" id="{80DD4FF9-BBA2-ED47-9710-B70ED4F3F7D3}"/>
              </a:ext>
            </a:extLst>
          </p:cNvPr>
          <p:cNvSpPr txBox="1">
            <a:spLocks noChangeArrowheads="1"/>
          </p:cNvSpPr>
          <p:nvPr/>
        </p:nvSpPr>
        <p:spPr bwMode="auto">
          <a:xfrm>
            <a:off x="914400" y="528638"/>
            <a:ext cx="90154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3200" b="1" dirty="0">
                <a:solidFill>
                  <a:srgbClr val="6D102F"/>
                </a:solidFill>
              </a:rPr>
              <a:t>Case 2</a:t>
            </a:r>
          </a:p>
        </p:txBody>
      </p:sp>
      <p:cxnSp>
        <p:nvCxnSpPr>
          <p:cNvPr id="8" name="Straight Connector 7">
            <a:extLst>
              <a:ext uri="{FF2B5EF4-FFF2-40B4-BE49-F238E27FC236}">
                <a16:creationId xmlns:a16="http://schemas.microsoft.com/office/drawing/2014/main" id="{75F5A4B3-49F3-717F-B091-44A625F44487}"/>
              </a:ext>
            </a:extLst>
          </p:cNvPr>
          <p:cNvCxnSpPr/>
          <p:nvPr/>
        </p:nvCxnSpPr>
        <p:spPr>
          <a:xfrm>
            <a:off x="993775" y="13763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31DAD2-FCEB-2778-44F1-EDEE875F5AC6}"/>
              </a:ext>
            </a:extLst>
          </p:cNvPr>
          <p:cNvCxnSpPr/>
          <p:nvPr/>
        </p:nvCxnSpPr>
        <p:spPr>
          <a:xfrm>
            <a:off x="993775" y="58848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pic>
        <p:nvPicPr>
          <p:cNvPr id="4101" name="Picture 9">
            <a:extLst>
              <a:ext uri="{FF2B5EF4-FFF2-40B4-BE49-F238E27FC236}">
                <a16:creationId xmlns:a16="http://schemas.microsoft.com/office/drawing/2014/main" id="{75E6BD48-8151-82C1-1B07-F2BFDDFB41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21400"/>
            <a:ext cx="25177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11">
            <a:extLst>
              <a:ext uri="{FF2B5EF4-FFF2-40B4-BE49-F238E27FC236}">
                <a16:creationId xmlns:a16="http://schemas.microsoft.com/office/drawing/2014/main" id="{B1902FE6-8291-10E1-5BE4-6EFB5FB62816}"/>
              </a:ext>
            </a:extLst>
          </p:cNvPr>
          <p:cNvSpPr txBox="1">
            <a:spLocks noChangeArrowheads="1"/>
          </p:cNvSpPr>
          <p:nvPr/>
        </p:nvSpPr>
        <p:spPr bwMode="auto">
          <a:xfrm>
            <a:off x="9571038" y="6110288"/>
            <a:ext cx="177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2000">
                <a:solidFill>
                  <a:srgbClr val="6D102F"/>
                </a:solidFill>
              </a:rPr>
              <a:t>bssh.ac.uk</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900" y="1638300"/>
            <a:ext cx="4811554" cy="4249621"/>
          </a:xfrm>
          <a:prstGeom prst="rect">
            <a:avLst/>
          </a:prstGeom>
        </p:spPr>
      </p:pic>
    </p:spTree>
    <p:extLst>
      <p:ext uri="{BB962C8B-B14F-4D97-AF65-F5344CB8AC3E}">
        <p14:creationId xmlns:p14="http://schemas.microsoft.com/office/powerpoint/2010/main" val="262556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3">
            <a:extLst>
              <a:ext uri="{FF2B5EF4-FFF2-40B4-BE49-F238E27FC236}">
                <a16:creationId xmlns:a16="http://schemas.microsoft.com/office/drawing/2014/main" id="{80DD4FF9-BBA2-ED47-9710-B70ED4F3F7D3}"/>
              </a:ext>
            </a:extLst>
          </p:cNvPr>
          <p:cNvSpPr txBox="1">
            <a:spLocks noChangeArrowheads="1"/>
          </p:cNvSpPr>
          <p:nvPr/>
        </p:nvSpPr>
        <p:spPr bwMode="auto">
          <a:xfrm>
            <a:off x="914400" y="528638"/>
            <a:ext cx="90154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3200" b="1" dirty="0">
                <a:solidFill>
                  <a:srgbClr val="6D102F"/>
                </a:solidFill>
              </a:rPr>
              <a:t>Case 2</a:t>
            </a:r>
          </a:p>
        </p:txBody>
      </p:sp>
      <p:cxnSp>
        <p:nvCxnSpPr>
          <p:cNvPr id="8" name="Straight Connector 7">
            <a:extLst>
              <a:ext uri="{FF2B5EF4-FFF2-40B4-BE49-F238E27FC236}">
                <a16:creationId xmlns:a16="http://schemas.microsoft.com/office/drawing/2014/main" id="{75F5A4B3-49F3-717F-B091-44A625F44487}"/>
              </a:ext>
            </a:extLst>
          </p:cNvPr>
          <p:cNvCxnSpPr/>
          <p:nvPr/>
        </p:nvCxnSpPr>
        <p:spPr>
          <a:xfrm>
            <a:off x="993775" y="13763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31DAD2-FCEB-2778-44F1-EDEE875F5AC6}"/>
              </a:ext>
            </a:extLst>
          </p:cNvPr>
          <p:cNvCxnSpPr/>
          <p:nvPr/>
        </p:nvCxnSpPr>
        <p:spPr>
          <a:xfrm>
            <a:off x="993775" y="58848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pic>
        <p:nvPicPr>
          <p:cNvPr id="4101" name="Picture 9">
            <a:extLst>
              <a:ext uri="{FF2B5EF4-FFF2-40B4-BE49-F238E27FC236}">
                <a16:creationId xmlns:a16="http://schemas.microsoft.com/office/drawing/2014/main" id="{75E6BD48-8151-82C1-1B07-F2BFDDFB41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21400"/>
            <a:ext cx="25177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11">
            <a:extLst>
              <a:ext uri="{FF2B5EF4-FFF2-40B4-BE49-F238E27FC236}">
                <a16:creationId xmlns:a16="http://schemas.microsoft.com/office/drawing/2014/main" id="{B1902FE6-8291-10E1-5BE4-6EFB5FB62816}"/>
              </a:ext>
            </a:extLst>
          </p:cNvPr>
          <p:cNvSpPr txBox="1">
            <a:spLocks noChangeArrowheads="1"/>
          </p:cNvSpPr>
          <p:nvPr/>
        </p:nvSpPr>
        <p:spPr bwMode="auto">
          <a:xfrm>
            <a:off x="9571038" y="6110288"/>
            <a:ext cx="177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2000">
                <a:solidFill>
                  <a:srgbClr val="6D102F"/>
                </a:solidFill>
              </a:rPr>
              <a:t>bssh.ac.uk</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2175" y="1523106"/>
            <a:ext cx="5250180" cy="3953077"/>
          </a:xfrm>
          <a:prstGeom prst="rect">
            <a:avLst/>
          </a:prstGeom>
        </p:spPr>
      </p:pic>
      <p:sp>
        <p:nvSpPr>
          <p:cNvPr id="11" name="TextBox 10"/>
          <p:cNvSpPr txBox="1"/>
          <p:nvPr/>
        </p:nvSpPr>
        <p:spPr>
          <a:xfrm>
            <a:off x="4905347" y="5515531"/>
            <a:ext cx="2303836" cy="369332"/>
          </a:xfrm>
          <a:prstGeom prst="rect">
            <a:avLst/>
          </a:prstGeom>
          <a:noFill/>
        </p:spPr>
        <p:txBody>
          <a:bodyPr wrap="none" rtlCol="0">
            <a:spAutoFit/>
          </a:bodyPr>
          <a:lstStyle/>
          <a:p>
            <a:r>
              <a:rPr lang="en-US" dirty="0" err="1"/>
              <a:t>Thenar</a:t>
            </a:r>
            <a:r>
              <a:rPr lang="en-US" dirty="0"/>
              <a:t> flap (hand </a:t>
            </a:r>
            <a:r>
              <a:rPr lang="en-US" dirty="0" err="1"/>
              <a:t>clin</a:t>
            </a:r>
            <a:r>
              <a:rPr lang="en-US" dirty="0"/>
              <a:t>)</a:t>
            </a:r>
          </a:p>
        </p:txBody>
      </p:sp>
    </p:spTree>
    <p:extLst>
      <p:ext uri="{BB962C8B-B14F-4D97-AF65-F5344CB8AC3E}">
        <p14:creationId xmlns:p14="http://schemas.microsoft.com/office/powerpoint/2010/main" val="1485530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3">
            <a:extLst>
              <a:ext uri="{FF2B5EF4-FFF2-40B4-BE49-F238E27FC236}">
                <a16:creationId xmlns:a16="http://schemas.microsoft.com/office/drawing/2014/main" id="{80DD4FF9-BBA2-ED47-9710-B70ED4F3F7D3}"/>
              </a:ext>
            </a:extLst>
          </p:cNvPr>
          <p:cNvSpPr txBox="1">
            <a:spLocks noChangeArrowheads="1"/>
          </p:cNvSpPr>
          <p:nvPr/>
        </p:nvSpPr>
        <p:spPr bwMode="auto">
          <a:xfrm>
            <a:off x="914400" y="528638"/>
            <a:ext cx="90154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3200" b="1" dirty="0">
                <a:solidFill>
                  <a:srgbClr val="6D102F"/>
                </a:solidFill>
              </a:rPr>
              <a:t>Case 3</a:t>
            </a:r>
          </a:p>
        </p:txBody>
      </p:sp>
      <p:cxnSp>
        <p:nvCxnSpPr>
          <p:cNvPr id="8" name="Straight Connector 7">
            <a:extLst>
              <a:ext uri="{FF2B5EF4-FFF2-40B4-BE49-F238E27FC236}">
                <a16:creationId xmlns:a16="http://schemas.microsoft.com/office/drawing/2014/main" id="{75F5A4B3-49F3-717F-B091-44A625F44487}"/>
              </a:ext>
            </a:extLst>
          </p:cNvPr>
          <p:cNvCxnSpPr/>
          <p:nvPr/>
        </p:nvCxnSpPr>
        <p:spPr>
          <a:xfrm>
            <a:off x="993775" y="13763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31DAD2-FCEB-2778-44F1-EDEE875F5AC6}"/>
              </a:ext>
            </a:extLst>
          </p:cNvPr>
          <p:cNvCxnSpPr/>
          <p:nvPr/>
        </p:nvCxnSpPr>
        <p:spPr>
          <a:xfrm>
            <a:off x="993775" y="58848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pic>
        <p:nvPicPr>
          <p:cNvPr id="4101" name="Picture 9">
            <a:extLst>
              <a:ext uri="{FF2B5EF4-FFF2-40B4-BE49-F238E27FC236}">
                <a16:creationId xmlns:a16="http://schemas.microsoft.com/office/drawing/2014/main" id="{75E6BD48-8151-82C1-1B07-F2BFDDFB41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21400"/>
            <a:ext cx="25177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11">
            <a:extLst>
              <a:ext uri="{FF2B5EF4-FFF2-40B4-BE49-F238E27FC236}">
                <a16:creationId xmlns:a16="http://schemas.microsoft.com/office/drawing/2014/main" id="{B1902FE6-8291-10E1-5BE4-6EFB5FB62816}"/>
              </a:ext>
            </a:extLst>
          </p:cNvPr>
          <p:cNvSpPr txBox="1">
            <a:spLocks noChangeArrowheads="1"/>
          </p:cNvSpPr>
          <p:nvPr/>
        </p:nvSpPr>
        <p:spPr bwMode="auto">
          <a:xfrm>
            <a:off x="9571038" y="6110288"/>
            <a:ext cx="177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2000">
                <a:solidFill>
                  <a:srgbClr val="6D102F"/>
                </a:solidFill>
              </a:rPr>
              <a:t>bssh.ac.uk</a:t>
            </a:r>
          </a:p>
        </p:txBody>
      </p:sp>
      <p:sp>
        <p:nvSpPr>
          <p:cNvPr id="10" name="TextBox 9"/>
          <p:cNvSpPr txBox="1"/>
          <p:nvPr/>
        </p:nvSpPr>
        <p:spPr>
          <a:xfrm>
            <a:off x="4659948" y="1535113"/>
            <a:ext cx="6685915" cy="2677656"/>
          </a:xfrm>
          <a:prstGeom prst="rect">
            <a:avLst/>
          </a:prstGeom>
          <a:noFill/>
        </p:spPr>
        <p:txBody>
          <a:bodyPr wrap="square" rtlCol="0">
            <a:spAutoFit/>
          </a:bodyPr>
          <a:lstStyle/>
          <a:p>
            <a:r>
              <a:rPr lang="en-US" sz="2800" dirty="0"/>
              <a:t>A 70 year old diabetic man presents with a necrotic wound on the right thumb following a pulp infection.</a:t>
            </a:r>
          </a:p>
          <a:p>
            <a:endParaRPr lang="en-US" sz="2800" dirty="0"/>
          </a:p>
          <a:p>
            <a:r>
              <a:rPr lang="en-US" sz="2800" dirty="0"/>
              <a:t>What are the key points in clinical examination?</a:t>
            </a:r>
          </a:p>
        </p:txBody>
      </p:sp>
      <p:sp>
        <p:nvSpPr>
          <p:cNvPr id="3" name="Content Placeholder 2">
            <a:extLst>
              <a:ext uri="{FF2B5EF4-FFF2-40B4-BE49-F238E27FC236}">
                <a16:creationId xmlns:a16="http://schemas.microsoft.com/office/drawing/2014/main" id="{D4803EAB-077A-BB87-2914-B56527059C21}"/>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73BE5D3D-5AE6-A557-10C2-C8F31168F3A7}"/>
              </a:ext>
            </a:extLst>
          </p:cNvPr>
          <p:cNvPicPr>
            <a:picLocks noChangeAspect="1"/>
          </p:cNvPicPr>
          <p:nvPr/>
        </p:nvPicPr>
        <p:blipFill>
          <a:blip r:embed="rId4"/>
          <a:stretch>
            <a:fillRect/>
          </a:stretch>
        </p:blipFill>
        <p:spPr>
          <a:xfrm>
            <a:off x="1103064" y="1477903"/>
            <a:ext cx="3233057" cy="4194236"/>
          </a:xfrm>
          <a:prstGeom prst="rect">
            <a:avLst/>
          </a:prstGeom>
        </p:spPr>
      </p:pic>
    </p:spTree>
    <p:extLst>
      <p:ext uri="{BB962C8B-B14F-4D97-AF65-F5344CB8AC3E}">
        <p14:creationId xmlns:p14="http://schemas.microsoft.com/office/powerpoint/2010/main" val="526733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75F5A4B3-49F3-717F-B091-44A625F44487}"/>
              </a:ext>
            </a:extLst>
          </p:cNvPr>
          <p:cNvCxnSpPr/>
          <p:nvPr/>
        </p:nvCxnSpPr>
        <p:spPr>
          <a:xfrm>
            <a:off x="993775" y="13763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31DAD2-FCEB-2778-44F1-EDEE875F5AC6}"/>
              </a:ext>
            </a:extLst>
          </p:cNvPr>
          <p:cNvCxnSpPr/>
          <p:nvPr/>
        </p:nvCxnSpPr>
        <p:spPr>
          <a:xfrm>
            <a:off x="993775" y="58848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pic>
        <p:nvPicPr>
          <p:cNvPr id="4101" name="Picture 9">
            <a:extLst>
              <a:ext uri="{FF2B5EF4-FFF2-40B4-BE49-F238E27FC236}">
                <a16:creationId xmlns:a16="http://schemas.microsoft.com/office/drawing/2014/main" id="{75E6BD48-8151-82C1-1B07-F2BFDDFB41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21400"/>
            <a:ext cx="25177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11">
            <a:extLst>
              <a:ext uri="{FF2B5EF4-FFF2-40B4-BE49-F238E27FC236}">
                <a16:creationId xmlns:a16="http://schemas.microsoft.com/office/drawing/2014/main" id="{B1902FE6-8291-10E1-5BE4-6EFB5FB62816}"/>
              </a:ext>
            </a:extLst>
          </p:cNvPr>
          <p:cNvSpPr txBox="1">
            <a:spLocks noChangeArrowheads="1"/>
          </p:cNvSpPr>
          <p:nvPr/>
        </p:nvSpPr>
        <p:spPr bwMode="auto">
          <a:xfrm>
            <a:off x="9571038" y="6110288"/>
            <a:ext cx="177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2000">
                <a:solidFill>
                  <a:srgbClr val="6D102F"/>
                </a:solidFill>
              </a:rPr>
              <a:t>bssh.ac.uk</a:t>
            </a:r>
          </a:p>
        </p:txBody>
      </p:sp>
      <p:sp>
        <p:nvSpPr>
          <p:cNvPr id="12" name="TextBox 11"/>
          <p:cNvSpPr txBox="1"/>
          <p:nvPr/>
        </p:nvSpPr>
        <p:spPr>
          <a:xfrm>
            <a:off x="4802920" y="6110288"/>
            <a:ext cx="2702919" cy="369332"/>
          </a:xfrm>
          <a:prstGeom prst="rect">
            <a:avLst/>
          </a:prstGeom>
          <a:noFill/>
        </p:spPr>
        <p:txBody>
          <a:bodyPr wrap="none" rtlCol="0">
            <a:spAutoFit/>
          </a:bodyPr>
          <a:lstStyle/>
          <a:p>
            <a:r>
              <a:rPr lang="en-US" dirty="0" err="1"/>
              <a:t>Foucher</a:t>
            </a:r>
            <a:r>
              <a:rPr lang="en-US" dirty="0"/>
              <a:t> flap (springer link)</a:t>
            </a:r>
          </a:p>
        </p:txBody>
      </p:sp>
      <p:sp>
        <p:nvSpPr>
          <p:cNvPr id="10" name="TextBox 3">
            <a:extLst>
              <a:ext uri="{FF2B5EF4-FFF2-40B4-BE49-F238E27FC236}">
                <a16:creationId xmlns:a16="http://schemas.microsoft.com/office/drawing/2014/main" id="{80DD4FF9-BBA2-ED47-9710-B70ED4F3F7D3}"/>
              </a:ext>
            </a:extLst>
          </p:cNvPr>
          <p:cNvSpPr txBox="1">
            <a:spLocks noChangeArrowheads="1"/>
          </p:cNvSpPr>
          <p:nvPr/>
        </p:nvSpPr>
        <p:spPr bwMode="auto">
          <a:xfrm>
            <a:off x="914400" y="528638"/>
            <a:ext cx="90154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3200" b="1" dirty="0">
                <a:solidFill>
                  <a:srgbClr val="6D102F"/>
                </a:solidFill>
              </a:rPr>
              <a:t>Case 3</a:t>
            </a:r>
          </a:p>
        </p:txBody>
      </p:sp>
      <p:pic>
        <p:nvPicPr>
          <p:cNvPr id="2" name="Picture 1">
            <a:extLst>
              <a:ext uri="{FF2B5EF4-FFF2-40B4-BE49-F238E27FC236}">
                <a16:creationId xmlns:a16="http://schemas.microsoft.com/office/drawing/2014/main" id="{3DD8799C-856A-BBD6-8D10-42AFFD93E861}"/>
              </a:ext>
            </a:extLst>
          </p:cNvPr>
          <p:cNvPicPr>
            <a:picLocks noChangeAspect="1"/>
          </p:cNvPicPr>
          <p:nvPr/>
        </p:nvPicPr>
        <p:blipFill>
          <a:blip r:embed="rId4"/>
          <a:stretch>
            <a:fillRect/>
          </a:stretch>
        </p:blipFill>
        <p:spPr>
          <a:xfrm>
            <a:off x="1103064" y="1477903"/>
            <a:ext cx="3233057" cy="4194236"/>
          </a:xfrm>
          <a:prstGeom prst="rect">
            <a:avLst/>
          </a:prstGeom>
        </p:spPr>
      </p:pic>
      <p:sp>
        <p:nvSpPr>
          <p:cNvPr id="3" name="TextBox 2">
            <a:extLst>
              <a:ext uri="{FF2B5EF4-FFF2-40B4-BE49-F238E27FC236}">
                <a16:creationId xmlns:a16="http://schemas.microsoft.com/office/drawing/2014/main" id="{3CB760B3-2EC4-F310-5D74-15908E144B96}"/>
              </a:ext>
            </a:extLst>
          </p:cNvPr>
          <p:cNvSpPr txBox="1"/>
          <p:nvPr/>
        </p:nvSpPr>
        <p:spPr>
          <a:xfrm>
            <a:off x="4659948" y="1535113"/>
            <a:ext cx="6685915" cy="523220"/>
          </a:xfrm>
          <a:prstGeom prst="rect">
            <a:avLst/>
          </a:prstGeom>
          <a:noFill/>
        </p:spPr>
        <p:txBody>
          <a:bodyPr wrap="square" rtlCol="0">
            <a:spAutoFit/>
          </a:bodyPr>
          <a:lstStyle/>
          <a:p>
            <a:r>
              <a:rPr lang="en-US" sz="2800" dirty="0"/>
              <a:t>What investigations would you like to do?</a:t>
            </a:r>
          </a:p>
        </p:txBody>
      </p:sp>
    </p:spTree>
    <p:extLst>
      <p:ext uri="{BB962C8B-B14F-4D97-AF65-F5344CB8AC3E}">
        <p14:creationId xmlns:p14="http://schemas.microsoft.com/office/powerpoint/2010/main" val="1320206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75F5A4B3-49F3-717F-B091-44A625F44487}"/>
              </a:ext>
            </a:extLst>
          </p:cNvPr>
          <p:cNvCxnSpPr/>
          <p:nvPr/>
        </p:nvCxnSpPr>
        <p:spPr>
          <a:xfrm>
            <a:off x="993775" y="13763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31DAD2-FCEB-2778-44F1-EDEE875F5AC6}"/>
              </a:ext>
            </a:extLst>
          </p:cNvPr>
          <p:cNvCxnSpPr/>
          <p:nvPr/>
        </p:nvCxnSpPr>
        <p:spPr>
          <a:xfrm>
            <a:off x="993775" y="58848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pic>
        <p:nvPicPr>
          <p:cNvPr id="4101" name="Picture 9">
            <a:extLst>
              <a:ext uri="{FF2B5EF4-FFF2-40B4-BE49-F238E27FC236}">
                <a16:creationId xmlns:a16="http://schemas.microsoft.com/office/drawing/2014/main" id="{75E6BD48-8151-82C1-1B07-F2BFDDFB41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21400"/>
            <a:ext cx="25177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11">
            <a:extLst>
              <a:ext uri="{FF2B5EF4-FFF2-40B4-BE49-F238E27FC236}">
                <a16:creationId xmlns:a16="http://schemas.microsoft.com/office/drawing/2014/main" id="{B1902FE6-8291-10E1-5BE4-6EFB5FB62816}"/>
              </a:ext>
            </a:extLst>
          </p:cNvPr>
          <p:cNvSpPr txBox="1">
            <a:spLocks noChangeArrowheads="1"/>
          </p:cNvSpPr>
          <p:nvPr/>
        </p:nvSpPr>
        <p:spPr bwMode="auto">
          <a:xfrm>
            <a:off x="9571038" y="6110288"/>
            <a:ext cx="177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2000">
                <a:solidFill>
                  <a:srgbClr val="6D102F"/>
                </a:solidFill>
              </a:rPr>
              <a:t>bssh.ac.uk</a:t>
            </a:r>
          </a:p>
        </p:txBody>
      </p:sp>
      <p:sp>
        <p:nvSpPr>
          <p:cNvPr id="10" name="TextBox 3">
            <a:extLst>
              <a:ext uri="{FF2B5EF4-FFF2-40B4-BE49-F238E27FC236}">
                <a16:creationId xmlns:a16="http://schemas.microsoft.com/office/drawing/2014/main" id="{80DD4FF9-BBA2-ED47-9710-B70ED4F3F7D3}"/>
              </a:ext>
            </a:extLst>
          </p:cNvPr>
          <p:cNvSpPr txBox="1">
            <a:spLocks noChangeArrowheads="1"/>
          </p:cNvSpPr>
          <p:nvPr/>
        </p:nvSpPr>
        <p:spPr bwMode="auto">
          <a:xfrm>
            <a:off x="914400" y="528638"/>
            <a:ext cx="90154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3200" b="1" dirty="0">
                <a:solidFill>
                  <a:srgbClr val="6D102F"/>
                </a:solidFill>
              </a:rPr>
              <a:t>Case 3</a:t>
            </a:r>
          </a:p>
        </p:txBody>
      </p:sp>
      <p:sp>
        <p:nvSpPr>
          <p:cNvPr id="2" name="Content Placeholder 1">
            <a:extLst>
              <a:ext uri="{FF2B5EF4-FFF2-40B4-BE49-F238E27FC236}">
                <a16:creationId xmlns:a16="http://schemas.microsoft.com/office/drawing/2014/main" id="{ABDA3EB2-96A6-727E-53D8-859865B46459}"/>
              </a:ext>
            </a:extLst>
          </p:cNvPr>
          <p:cNvSpPr>
            <a:spLocks noGrp="1"/>
          </p:cNvSpPr>
          <p:nvPr>
            <p:ph idx="1"/>
          </p:nvPr>
        </p:nvSpPr>
        <p:spPr/>
        <p:txBody>
          <a:bodyPr/>
          <a:lstStyle/>
          <a:p>
            <a:endParaRPr lang="en-GB"/>
          </a:p>
        </p:txBody>
      </p:sp>
      <p:pic>
        <p:nvPicPr>
          <p:cNvPr id="3" name="Picture 2">
            <a:extLst>
              <a:ext uri="{FF2B5EF4-FFF2-40B4-BE49-F238E27FC236}">
                <a16:creationId xmlns:a16="http://schemas.microsoft.com/office/drawing/2014/main" id="{BA68FDAD-EC0F-5AD3-0EC0-3C24FD15C418}"/>
              </a:ext>
            </a:extLst>
          </p:cNvPr>
          <p:cNvPicPr>
            <a:picLocks noChangeAspect="1"/>
          </p:cNvPicPr>
          <p:nvPr/>
        </p:nvPicPr>
        <p:blipFill>
          <a:blip r:embed="rId4"/>
          <a:stretch>
            <a:fillRect/>
          </a:stretch>
        </p:blipFill>
        <p:spPr>
          <a:xfrm>
            <a:off x="1103064" y="1477903"/>
            <a:ext cx="3233057" cy="4194236"/>
          </a:xfrm>
          <a:prstGeom prst="rect">
            <a:avLst/>
          </a:prstGeom>
        </p:spPr>
      </p:pic>
      <p:sp>
        <p:nvSpPr>
          <p:cNvPr id="4" name="TextBox 3">
            <a:extLst>
              <a:ext uri="{FF2B5EF4-FFF2-40B4-BE49-F238E27FC236}">
                <a16:creationId xmlns:a16="http://schemas.microsoft.com/office/drawing/2014/main" id="{61B94AB6-D3B7-07D1-23C6-2D53B7ED523F}"/>
              </a:ext>
            </a:extLst>
          </p:cNvPr>
          <p:cNvSpPr txBox="1"/>
          <p:nvPr/>
        </p:nvSpPr>
        <p:spPr>
          <a:xfrm>
            <a:off x="4659948" y="1535113"/>
            <a:ext cx="6685915" cy="523220"/>
          </a:xfrm>
          <a:prstGeom prst="rect">
            <a:avLst/>
          </a:prstGeom>
          <a:noFill/>
        </p:spPr>
        <p:txBody>
          <a:bodyPr wrap="square" rtlCol="0">
            <a:spAutoFit/>
          </a:bodyPr>
          <a:lstStyle/>
          <a:p>
            <a:r>
              <a:rPr lang="en-US" sz="2800" dirty="0"/>
              <a:t>What are the options for reconstruction?</a:t>
            </a:r>
          </a:p>
        </p:txBody>
      </p:sp>
    </p:spTree>
    <p:extLst>
      <p:ext uri="{BB962C8B-B14F-4D97-AF65-F5344CB8AC3E}">
        <p14:creationId xmlns:p14="http://schemas.microsoft.com/office/powerpoint/2010/main" val="412822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75F5A4B3-49F3-717F-B091-44A625F44487}"/>
              </a:ext>
            </a:extLst>
          </p:cNvPr>
          <p:cNvCxnSpPr/>
          <p:nvPr/>
        </p:nvCxnSpPr>
        <p:spPr>
          <a:xfrm>
            <a:off x="993775" y="13763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31DAD2-FCEB-2778-44F1-EDEE875F5AC6}"/>
              </a:ext>
            </a:extLst>
          </p:cNvPr>
          <p:cNvCxnSpPr/>
          <p:nvPr/>
        </p:nvCxnSpPr>
        <p:spPr>
          <a:xfrm>
            <a:off x="993775" y="58848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pic>
        <p:nvPicPr>
          <p:cNvPr id="4101" name="Picture 9">
            <a:extLst>
              <a:ext uri="{FF2B5EF4-FFF2-40B4-BE49-F238E27FC236}">
                <a16:creationId xmlns:a16="http://schemas.microsoft.com/office/drawing/2014/main" id="{75E6BD48-8151-82C1-1B07-F2BFDDFB41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21400"/>
            <a:ext cx="25177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11">
            <a:extLst>
              <a:ext uri="{FF2B5EF4-FFF2-40B4-BE49-F238E27FC236}">
                <a16:creationId xmlns:a16="http://schemas.microsoft.com/office/drawing/2014/main" id="{B1902FE6-8291-10E1-5BE4-6EFB5FB62816}"/>
              </a:ext>
            </a:extLst>
          </p:cNvPr>
          <p:cNvSpPr txBox="1">
            <a:spLocks noChangeArrowheads="1"/>
          </p:cNvSpPr>
          <p:nvPr/>
        </p:nvSpPr>
        <p:spPr bwMode="auto">
          <a:xfrm>
            <a:off x="9571038" y="6110288"/>
            <a:ext cx="177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2000">
                <a:solidFill>
                  <a:srgbClr val="6D102F"/>
                </a:solidFill>
              </a:rPr>
              <a:t>bssh.ac.uk</a:t>
            </a:r>
          </a:p>
        </p:txBody>
      </p:sp>
      <p:sp>
        <p:nvSpPr>
          <p:cNvPr id="5" name="TextBox 4"/>
          <p:cNvSpPr txBox="1"/>
          <p:nvPr/>
        </p:nvSpPr>
        <p:spPr>
          <a:xfrm>
            <a:off x="3978592" y="6141006"/>
            <a:ext cx="3818866" cy="369332"/>
          </a:xfrm>
          <a:prstGeom prst="rect">
            <a:avLst/>
          </a:prstGeom>
          <a:noFill/>
        </p:spPr>
        <p:txBody>
          <a:bodyPr wrap="none" rtlCol="0">
            <a:spAutoFit/>
          </a:bodyPr>
          <a:lstStyle/>
          <a:p>
            <a:r>
              <a:rPr lang="en-US" dirty="0" err="1"/>
              <a:t>Brunelli</a:t>
            </a:r>
            <a:r>
              <a:rPr lang="en-US" dirty="0"/>
              <a:t> flap (from Plastic Surgery Key) </a:t>
            </a:r>
          </a:p>
        </p:txBody>
      </p:sp>
      <p:sp>
        <p:nvSpPr>
          <p:cNvPr id="10" name="TextBox 3">
            <a:extLst>
              <a:ext uri="{FF2B5EF4-FFF2-40B4-BE49-F238E27FC236}">
                <a16:creationId xmlns:a16="http://schemas.microsoft.com/office/drawing/2014/main" id="{80DD4FF9-BBA2-ED47-9710-B70ED4F3F7D3}"/>
              </a:ext>
            </a:extLst>
          </p:cNvPr>
          <p:cNvSpPr txBox="1">
            <a:spLocks noChangeArrowheads="1"/>
          </p:cNvSpPr>
          <p:nvPr/>
        </p:nvSpPr>
        <p:spPr bwMode="auto">
          <a:xfrm>
            <a:off x="914400" y="528638"/>
            <a:ext cx="90154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3200" b="1" dirty="0">
                <a:solidFill>
                  <a:srgbClr val="6D102F"/>
                </a:solidFill>
              </a:rPr>
              <a:t>Case 3</a:t>
            </a:r>
          </a:p>
        </p:txBody>
      </p:sp>
      <p:pic>
        <p:nvPicPr>
          <p:cNvPr id="2" name="Picture 1">
            <a:extLst>
              <a:ext uri="{FF2B5EF4-FFF2-40B4-BE49-F238E27FC236}">
                <a16:creationId xmlns:a16="http://schemas.microsoft.com/office/drawing/2014/main" id="{B468A3BC-7EDD-6031-20FB-1EE663EE99E3}"/>
              </a:ext>
            </a:extLst>
          </p:cNvPr>
          <p:cNvPicPr>
            <a:picLocks noChangeAspect="1"/>
          </p:cNvPicPr>
          <p:nvPr/>
        </p:nvPicPr>
        <p:blipFill>
          <a:blip r:embed="rId4"/>
          <a:stretch>
            <a:fillRect/>
          </a:stretch>
        </p:blipFill>
        <p:spPr>
          <a:xfrm>
            <a:off x="1103064" y="1477903"/>
            <a:ext cx="3233057" cy="4194236"/>
          </a:xfrm>
          <a:prstGeom prst="rect">
            <a:avLst/>
          </a:prstGeom>
        </p:spPr>
      </p:pic>
      <p:sp>
        <p:nvSpPr>
          <p:cNvPr id="4" name="TextBox 3">
            <a:extLst>
              <a:ext uri="{FF2B5EF4-FFF2-40B4-BE49-F238E27FC236}">
                <a16:creationId xmlns:a16="http://schemas.microsoft.com/office/drawing/2014/main" id="{C6C92291-7ED7-72E5-D1EB-697B85A04E6B}"/>
              </a:ext>
            </a:extLst>
          </p:cNvPr>
          <p:cNvSpPr txBox="1"/>
          <p:nvPr/>
        </p:nvSpPr>
        <p:spPr>
          <a:xfrm>
            <a:off x="4659948" y="1535113"/>
            <a:ext cx="6685915" cy="954107"/>
          </a:xfrm>
          <a:prstGeom prst="rect">
            <a:avLst/>
          </a:prstGeom>
          <a:noFill/>
        </p:spPr>
        <p:txBody>
          <a:bodyPr wrap="square" rtlCol="0">
            <a:spAutoFit/>
          </a:bodyPr>
          <a:lstStyle/>
          <a:p>
            <a:r>
              <a:rPr lang="en-US" sz="2800" dirty="0"/>
              <a:t>Given his age and comorbidities what will your choice for reconstruction be? </a:t>
            </a:r>
          </a:p>
        </p:txBody>
      </p:sp>
    </p:spTree>
    <p:extLst>
      <p:ext uri="{BB962C8B-B14F-4D97-AF65-F5344CB8AC3E}">
        <p14:creationId xmlns:p14="http://schemas.microsoft.com/office/powerpoint/2010/main" val="360017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a:extLst>
              <a:ext uri="{FF2B5EF4-FFF2-40B4-BE49-F238E27FC236}">
                <a16:creationId xmlns:a16="http://schemas.microsoft.com/office/drawing/2014/main" id="{F6AB1FD3-B908-26AA-AF84-0D297A5621F7}"/>
              </a:ext>
            </a:extLst>
          </p:cNvPr>
          <p:cNvSpPr txBox="1">
            <a:spLocks noChangeArrowheads="1"/>
          </p:cNvSpPr>
          <p:nvPr/>
        </p:nvSpPr>
        <p:spPr bwMode="auto">
          <a:xfrm>
            <a:off x="914400" y="530225"/>
            <a:ext cx="90154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3200" b="1">
                <a:solidFill>
                  <a:srgbClr val="6D102F"/>
                </a:solidFill>
              </a:rPr>
              <a:t>Case 4</a:t>
            </a:r>
            <a:endParaRPr lang="en-GB" altLang="en-US" sz="3200" b="1" dirty="0">
              <a:solidFill>
                <a:srgbClr val="6D102F"/>
              </a:solidFill>
            </a:endParaRPr>
          </a:p>
        </p:txBody>
      </p:sp>
      <p:cxnSp>
        <p:nvCxnSpPr>
          <p:cNvPr id="8" name="Straight Connector 7">
            <a:extLst>
              <a:ext uri="{FF2B5EF4-FFF2-40B4-BE49-F238E27FC236}">
                <a16:creationId xmlns:a16="http://schemas.microsoft.com/office/drawing/2014/main" id="{4CB60DF8-CBF1-C0E7-78B4-A5406BFC6983}"/>
              </a:ext>
            </a:extLst>
          </p:cNvPr>
          <p:cNvCxnSpPr/>
          <p:nvPr/>
        </p:nvCxnSpPr>
        <p:spPr>
          <a:xfrm>
            <a:off x="993775" y="13763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3300C8-1434-E5AC-CB88-D07F02FECB8C}"/>
              </a:ext>
            </a:extLst>
          </p:cNvPr>
          <p:cNvCxnSpPr/>
          <p:nvPr/>
        </p:nvCxnSpPr>
        <p:spPr>
          <a:xfrm>
            <a:off x="993775" y="58848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pic>
        <p:nvPicPr>
          <p:cNvPr id="5125" name="Picture 9">
            <a:extLst>
              <a:ext uri="{FF2B5EF4-FFF2-40B4-BE49-F238E27FC236}">
                <a16:creationId xmlns:a16="http://schemas.microsoft.com/office/drawing/2014/main" id="{E8E23BDF-A6FA-AC34-9B6F-C2EFB435DC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21400"/>
            <a:ext cx="25177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Box 11">
            <a:extLst>
              <a:ext uri="{FF2B5EF4-FFF2-40B4-BE49-F238E27FC236}">
                <a16:creationId xmlns:a16="http://schemas.microsoft.com/office/drawing/2014/main" id="{94BD2A5A-816C-826D-14C1-31716CA496CC}"/>
              </a:ext>
            </a:extLst>
          </p:cNvPr>
          <p:cNvSpPr txBox="1">
            <a:spLocks noChangeArrowheads="1"/>
          </p:cNvSpPr>
          <p:nvPr/>
        </p:nvSpPr>
        <p:spPr bwMode="auto">
          <a:xfrm>
            <a:off x="9571038" y="6110288"/>
            <a:ext cx="177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2000">
                <a:solidFill>
                  <a:srgbClr val="6D102F"/>
                </a:solidFill>
              </a:rPr>
              <a:t>bssh.ac.uk</a:t>
            </a:r>
          </a:p>
        </p:txBody>
      </p:sp>
      <p:pic>
        <p:nvPicPr>
          <p:cNvPr id="2" name="Content Placeholder 1"/>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675120" y="1056212"/>
            <a:ext cx="3473133" cy="5124989"/>
          </a:xfrm>
        </p:spPr>
      </p:pic>
      <p:sp>
        <p:nvSpPr>
          <p:cNvPr id="10" name="TextBox 9"/>
          <p:cNvSpPr txBox="1"/>
          <p:nvPr/>
        </p:nvSpPr>
        <p:spPr>
          <a:xfrm>
            <a:off x="993775" y="1524000"/>
            <a:ext cx="5269865" cy="4401205"/>
          </a:xfrm>
          <a:prstGeom prst="rect">
            <a:avLst/>
          </a:prstGeom>
          <a:noFill/>
        </p:spPr>
        <p:txBody>
          <a:bodyPr wrap="square" rtlCol="0">
            <a:spAutoFit/>
          </a:bodyPr>
          <a:lstStyle/>
          <a:p>
            <a:r>
              <a:rPr lang="en-US" sz="2800" dirty="0"/>
              <a:t>A 32 year old woman presented with this chronic wound to the dorsum of her middle finger following a burn injury 2 months ago. On examination there is exposed extensor tendon, but the wound bed is healthy. </a:t>
            </a:r>
          </a:p>
          <a:p>
            <a:endParaRPr lang="en-US" sz="2800" dirty="0"/>
          </a:p>
          <a:p>
            <a:r>
              <a:rPr lang="en-US" sz="2800" dirty="0"/>
              <a:t>What reconstructive options are available to her?</a:t>
            </a:r>
          </a:p>
        </p:txBody>
      </p:sp>
    </p:spTree>
    <p:extLst>
      <p:ext uri="{BB962C8B-B14F-4D97-AF65-F5344CB8AC3E}">
        <p14:creationId xmlns:p14="http://schemas.microsoft.com/office/powerpoint/2010/main" val="906321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CB60DF8-CBF1-C0E7-78B4-A5406BFC6983}"/>
              </a:ext>
            </a:extLst>
          </p:cNvPr>
          <p:cNvCxnSpPr/>
          <p:nvPr/>
        </p:nvCxnSpPr>
        <p:spPr>
          <a:xfrm>
            <a:off x="993775" y="13763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3300C8-1434-E5AC-CB88-D07F02FECB8C}"/>
              </a:ext>
            </a:extLst>
          </p:cNvPr>
          <p:cNvCxnSpPr/>
          <p:nvPr/>
        </p:nvCxnSpPr>
        <p:spPr>
          <a:xfrm>
            <a:off x="993775" y="58848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pic>
        <p:nvPicPr>
          <p:cNvPr id="5125" name="Picture 9">
            <a:extLst>
              <a:ext uri="{FF2B5EF4-FFF2-40B4-BE49-F238E27FC236}">
                <a16:creationId xmlns:a16="http://schemas.microsoft.com/office/drawing/2014/main" id="{E8E23BDF-A6FA-AC34-9B6F-C2EFB435DC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21400"/>
            <a:ext cx="25177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Box 11">
            <a:extLst>
              <a:ext uri="{FF2B5EF4-FFF2-40B4-BE49-F238E27FC236}">
                <a16:creationId xmlns:a16="http://schemas.microsoft.com/office/drawing/2014/main" id="{94BD2A5A-816C-826D-14C1-31716CA496CC}"/>
              </a:ext>
            </a:extLst>
          </p:cNvPr>
          <p:cNvSpPr txBox="1">
            <a:spLocks noChangeArrowheads="1"/>
          </p:cNvSpPr>
          <p:nvPr/>
        </p:nvSpPr>
        <p:spPr bwMode="auto">
          <a:xfrm>
            <a:off x="9571038" y="6110288"/>
            <a:ext cx="177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2000">
                <a:solidFill>
                  <a:srgbClr val="6D102F"/>
                </a:solidFill>
              </a:rPr>
              <a:t>bssh.ac.uk</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034037" y="1533525"/>
            <a:ext cx="4271563" cy="4351338"/>
          </a:xfrm>
        </p:spPr>
      </p:pic>
      <p:sp>
        <p:nvSpPr>
          <p:cNvPr id="10" name="TextBox 9"/>
          <p:cNvSpPr txBox="1"/>
          <p:nvPr/>
        </p:nvSpPr>
        <p:spPr>
          <a:xfrm>
            <a:off x="3978592" y="6141006"/>
            <a:ext cx="4011163" cy="369332"/>
          </a:xfrm>
          <a:prstGeom prst="rect">
            <a:avLst/>
          </a:prstGeom>
          <a:noFill/>
        </p:spPr>
        <p:txBody>
          <a:bodyPr wrap="none" rtlCol="0">
            <a:spAutoFit/>
          </a:bodyPr>
          <a:lstStyle/>
          <a:p>
            <a:r>
              <a:rPr lang="en-US" dirty="0"/>
              <a:t>Dorsal metacarpal artery flap (Hand </a:t>
            </a:r>
            <a:r>
              <a:rPr lang="en-US" dirty="0" err="1"/>
              <a:t>Clin</a:t>
            </a:r>
            <a:r>
              <a:rPr lang="en-US" dirty="0"/>
              <a:t>)</a:t>
            </a:r>
          </a:p>
        </p:txBody>
      </p:sp>
      <p:sp>
        <p:nvSpPr>
          <p:cNvPr id="12" name="TextBox 3">
            <a:extLst>
              <a:ext uri="{FF2B5EF4-FFF2-40B4-BE49-F238E27FC236}">
                <a16:creationId xmlns:a16="http://schemas.microsoft.com/office/drawing/2014/main" id="{F6AB1FD3-B908-26AA-AF84-0D297A5621F7}"/>
              </a:ext>
            </a:extLst>
          </p:cNvPr>
          <p:cNvSpPr txBox="1">
            <a:spLocks noChangeArrowheads="1"/>
          </p:cNvSpPr>
          <p:nvPr/>
        </p:nvSpPr>
        <p:spPr bwMode="auto">
          <a:xfrm>
            <a:off x="914400" y="530225"/>
            <a:ext cx="90154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3200" b="1">
                <a:solidFill>
                  <a:srgbClr val="6D102F"/>
                </a:solidFill>
              </a:rPr>
              <a:t>Case 4</a:t>
            </a:r>
            <a:endParaRPr lang="en-GB" altLang="en-US" sz="3200" b="1" dirty="0">
              <a:solidFill>
                <a:srgbClr val="6D102F"/>
              </a:solidFill>
            </a:endParaRPr>
          </a:p>
        </p:txBody>
      </p:sp>
    </p:spTree>
    <p:extLst>
      <p:ext uri="{BB962C8B-B14F-4D97-AF65-F5344CB8AC3E}">
        <p14:creationId xmlns:p14="http://schemas.microsoft.com/office/powerpoint/2010/main" val="1341847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a:extLst>
              <a:ext uri="{FF2B5EF4-FFF2-40B4-BE49-F238E27FC236}">
                <a16:creationId xmlns:a16="http://schemas.microsoft.com/office/drawing/2014/main" id="{F6AB1FD3-B908-26AA-AF84-0D297A5621F7}"/>
              </a:ext>
            </a:extLst>
          </p:cNvPr>
          <p:cNvSpPr txBox="1">
            <a:spLocks noChangeArrowheads="1"/>
          </p:cNvSpPr>
          <p:nvPr/>
        </p:nvSpPr>
        <p:spPr bwMode="auto">
          <a:xfrm>
            <a:off x="914400" y="530225"/>
            <a:ext cx="90154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3200" b="1">
                <a:solidFill>
                  <a:srgbClr val="6D102F"/>
                </a:solidFill>
              </a:rPr>
              <a:t>Case 5</a:t>
            </a:r>
            <a:endParaRPr lang="en-GB" altLang="en-US" sz="3200" b="1" dirty="0">
              <a:solidFill>
                <a:srgbClr val="6D102F"/>
              </a:solidFill>
            </a:endParaRPr>
          </a:p>
        </p:txBody>
      </p:sp>
      <p:cxnSp>
        <p:nvCxnSpPr>
          <p:cNvPr id="8" name="Straight Connector 7">
            <a:extLst>
              <a:ext uri="{FF2B5EF4-FFF2-40B4-BE49-F238E27FC236}">
                <a16:creationId xmlns:a16="http://schemas.microsoft.com/office/drawing/2014/main" id="{4CB60DF8-CBF1-C0E7-78B4-A5406BFC6983}"/>
              </a:ext>
            </a:extLst>
          </p:cNvPr>
          <p:cNvCxnSpPr/>
          <p:nvPr/>
        </p:nvCxnSpPr>
        <p:spPr>
          <a:xfrm>
            <a:off x="993775" y="13763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3300C8-1434-E5AC-CB88-D07F02FECB8C}"/>
              </a:ext>
            </a:extLst>
          </p:cNvPr>
          <p:cNvCxnSpPr/>
          <p:nvPr/>
        </p:nvCxnSpPr>
        <p:spPr>
          <a:xfrm>
            <a:off x="993775" y="58848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pic>
        <p:nvPicPr>
          <p:cNvPr id="5125" name="Picture 9">
            <a:extLst>
              <a:ext uri="{FF2B5EF4-FFF2-40B4-BE49-F238E27FC236}">
                <a16:creationId xmlns:a16="http://schemas.microsoft.com/office/drawing/2014/main" id="{E8E23BDF-A6FA-AC34-9B6F-C2EFB435DC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21400"/>
            <a:ext cx="25177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Box 11">
            <a:extLst>
              <a:ext uri="{FF2B5EF4-FFF2-40B4-BE49-F238E27FC236}">
                <a16:creationId xmlns:a16="http://schemas.microsoft.com/office/drawing/2014/main" id="{94BD2A5A-816C-826D-14C1-31716CA496CC}"/>
              </a:ext>
            </a:extLst>
          </p:cNvPr>
          <p:cNvSpPr txBox="1">
            <a:spLocks noChangeArrowheads="1"/>
          </p:cNvSpPr>
          <p:nvPr/>
        </p:nvSpPr>
        <p:spPr bwMode="auto">
          <a:xfrm>
            <a:off x="9571038" y="6110288"/>
            <a:ext cx="177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2000">
                <a:solidFill>
                  <a:srgbClr val="6D102F"/>
                </a:solidFill>
              </a:rPr>
              <a:t>bssh.ac.uk</a:t>
            </a:r>
          </a:p>
        </p:txBody>
      </p:sp>
      <p:pic>
        <p:nvPicPr>
          <p:cNvPr id="3"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93775" y="1550988"/>
            <a:ext cx="5432466" cy="3898899"/>
          </a:xfrm>
        </p:spPr>
      </p:pic>
      <p:sp>
        <p:nvSpPr>
          <p:cNvPr id="10" name="TextBox 9"/>
          <p:cNvSpPr txBox="1"/>
          <p:nvPr/>
        </p:nvSpPr>
        <p:spPr>
          <a:xfrm>
            <a:off x="6426241" y="1430011"/>
            <a:ext cx="5269865" cy="3970318"/>
          </a:xfrm>
          <a:prstGeom prst="rect">
            <a:avLst/>
          </a:prstGeom>
          <a:noFill/>
        </p:spPr>
        <p:txBody>
          <a:bodyPr wrap="square" rtlCol="0">
            <a:spAutoFit/>
          </a:bodyPr>
          <a:lstStyle/>
          <a:p>
            <a:r>
              <a:rPr lang="en-US" sz="2800" dirty="0"/>
              <a:t>A 27 year old carpenter presents with an injury to his non-dominant thumb sustained whilst using the circular saw. There is loss of majority of the pulp and exposed bone. </a:t>
            </a:r>
          </a:p>
          <a:p>
            <a:endParaRPr lang="en-US" sz="2800" dirty="0"/>
          </a:p>
          <a:p>
            <a:r>
              <a:rPr lang="en-US" sz="2800" dirty="0"/>
              <a:t>What reconstructive options are available to him?</a:t>
            </a:r>
          </a:p>
        </p:txBody>
      </p:sp>
    </p:spTree>
    <p:extLst>
      <p:ext uri="{BB962C8B-B14F-4D97-AF65-F5344CB8AC3E}">
        <p14:creationId xmlns:p14="http://schemas.microsoft.com/office/powerpoint/2010/main" val="1148676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3">
            <a:extLst>
              <a:ext uri="{FF2B5EF4-FFF2-40B4-BE49-F238E27FC236}">
                <a16:creationId xmlns:a16="http://schemas.microsoft.com/office/drawing/2014/main" id="{80DD4FF9-BBA2-ED47-9710-B70ED4F3F7D3}"/>
              </a:ext>
            </a:extLst>
          </p:cNvPr>
          <p:cNvSpPr txBox="1">
            <a:spLocks noChangeArrowheads="1"/>
          </p:cNvSpPr>
          <p:nvPr/>
        </p:nvSpPr>
        <p:spPr bwMode="auto">
          <a:xfrm>
            <a:off x="914400" y="528638"/>
            <a:ext cx="90154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3200" b="1" dirty="0">
                <a:solidFill>
                  <a:srgbClr val="6D102F"/>
                </a:solidFill>
              </a:rPr>
              <a:t>Case 1</a:t>
            </a:r>
          </a:p>
        </p:txBody>
      </p:sp>
      <p:cxnSp>
        <p:nvCxnSpPr>
          <p:cNvPr id="8" name="Straight Connector 7">
            <a:extLst>
              <a:ext uri="{FF2B5EF4-FFF2-40B4-BE49-F238E27FC236}">
                <a16:creationId xmlns:a16="http://schemas.microsoft.com/office/drawing/2014/main" id="{75F5A4B3-49F3-717F-B091-44A625F44487}"/>
              </a:ext>
            </a:extLst>
          </p:cNvPr>
          <p:cNvCxnSpPr/>
          <p:nvPr/>
        </p:nvCxnSpPr>
        <p:spPr>
          <a:xfrm>
            <a:off x="993775" y="13763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31DAD2-FCEB-2778-44F1-EDEE875F5AC6}"/>
              </a:ext>
            </a:extLst>
          </p:cNvPr>
          <p:cNvCxnSpPr/>
          <p:nvPr/>
        </p:nvCxnSpPr>
        <p:spPr>
          <a:xfrm>
            <a:off x="993775" y="58848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pic>
        <p:nvPicPr>
          <p:cNvPr id="4101" name="Picture 9">
            <a:extLst>
              <a:ext uri="{FF2B5EF4-FFF2-40B4-BE49-F238E27FC236}">
                <a16:creationId xmlns:a16="http://schemas.microsoft.com/office/drawing/2014/main" id="{75E6BD48-8151-82C1-1B07-F2BFDDFB41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21400"/>
            <a:ext cx="25177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11">
            <a:extLst>
              <a:ext uri="{FF2B5EF4-FFF2-40B4-BE49-F238E27FC236}">
                <a16:creationId xmlns:a16="http://schemas.microsoft.com/office/drawing/2014/main" id="{B1902FE6-8291-10E1-5BE4-6EFB5FB62816}"/>
              </a:ext>
            </a:extLst>
          </p:cNvPr>
          <p:cNvSpPr txBox="1">
            <a:spLocks noChangeArrowheads="1"/>
          </p:cNvSpPr>
          <p:nvPr/>
        </p:nvSpPr>
        <p:spPr bwMode="auto">
          <a:xfrm>
            <a:off x="9571038" y="6110288"/>
            <a:ext cx="177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2000">
                <a:solidFill>
                  <a:srgbClr val="6D102F"/>
                </a:solidFill>
              </a:rPr>
              <a:t>bssh.ac.uk</a:t>
            </a:r>
          </a:p>
        </p:txBody>
      </p:sp>
      <p:sp>
        <p:nvSpPr>
          <p:cNvPr id="10" name="TextBox 9"/>
          <p:cNvSpPr txBox="1"/>
          <p:nvPr/>
        </p:nvSpPr>
        <p:spPr>
          <a:xfrm>
            <a:off x="993775" y="1638300"/>
            <a:ext cx="5269865" cy="1815882"/>
          </a:xfrm>
          <a:prstGeom prst="rect">
            <a:avLst/>
          </a:prstGeom>
          <a:noFill/>
        </p:spPr>
        <p:txBody>
          <a:bodyPr wrap="square" rtlCol="0">
            <a:spAutoFit/>
          </a:bodyPr>
          <a:lstStyle/>
          <a:p>
            <a:r>
              <a:rPr lang="en-US" sz="2800" dirty="0"/>
              <a:t>This patient is a 22 year old woman who injured the dorsum of her left little finger while using a food blender</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7504"/>
          <a:stretch/>
        </p:blipFill>
        <p:spPr>
          <a:xfrm>
            <a:off x="8207298" y="1511597"/>
            <a:ext cx="3138565" cy="3906386"/>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6686" y="2986088"/>
            <a:ext cx="4178300" cy="3124200"/>
          </a:xfrm>
          <a:prstGeom prst="rect">
            <a:avLst/>
          </a:prstGeom>
        </p:spPr>
      </p:pic>
    </p:spTree>
    <p:extLst>
      <p:ext uri="{BB962C8B-B14F-4D97-AF65-F5344CB8AC3E}">
        <p14:creationId xmlns:p14="http://schemas.microsoft.com/office/powerpoint/2010/main" val="1996236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CB60DF8-CBF1-C0E7-78B4-A5406BFC6983}"/>
              </a:ext>
            </a:extLst>
          </p:cNvPr>
          <p:cNvCxnSpPr/>
          <p:nvPr/>
        </p:nvCxnSpPr>
        <p:spPr>
          <a:xfrm>
            <a:off x="993775" y="13763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3300C8-1434-E5AC-CB88-D07F02FECB8C}"/>
              </a:ext>
            </a:extLst>
          </p:cNvPr>
          <p:cNvCxnSpPr/>
          <p:nvPr/>
        </p:nvCxnSpPr>
        <p:spPr>
          <a:xfrm>
            <a:off x="993775" y="58848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pic>
        <p:nvPicPr>
          <p:cNvPr id="5125" name="Picture 9">
            <a:extLst>
              <a:ext uri="{FF2B5EF4-FFF2-40B4-BE49-F238E27FC236}">
                <a16:creationId xmlns:a16="http://schemas.microsoft.com/office/drawing/2014/main" id="{E8E23BDF-A6FA-AC34-9B6F-C2EFB435DC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21400"/>
            <a:ext cx="25177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Box 11">
            <a:extLst>
              <a:ext uri="{FF2B5EF4-FFF2-40B4-BE49-F238E27FC236}">
                <a16:creationId xmlns:a16="http://schemas.microsoft.com/office/drawing/2014/main" id="{94BD2A5A-816C-826D-14C1-31716CA496CC}"/>
              </a:ext>
            </a:extLst>
          </p:cNvPr>
          <p:cNvSpPr txBox="1">
            <a:spLocks noChangeArrowheads="1"/>
          </p:cNvSpPr>
          <p:nvPr/>
        </p:nvSpPr>
        <p:spPr bwMode="auto">
          <a:xfrm>
            <a:off x="9571038" y="6110288"/>
            <a:ext cx="177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2000">
                <a:solidFill>
                  <a:srgbClr val="6D102F"/>
                </a:solidFill>
              </a:rPr>
              <a:t>bssh.ac.uk</a:t>
            </a:r>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11724" t="22663" r="10966" b="61050"/>
          <a:stretch/>
        </p:blipFill>
        <p:spPr>
          <a:xfrm>
            <a:off x="2665309" y="1885929"/>
            <a:ext cx="7553112" cy="3443331"/>
          </a:xfrm>
        </p:spPr>
      </p:pic>
      <p:sp>
        <p:nvSpPr>
          <p:cNvPr id="10" name="TextBox 3">
            <a:extLst>
              <a:ext uri="{FF2B5EF4-FFF2-40B4-BE49-F238E27FC236}">
                <a16:creationId xmlns:a16="http://schemas.microsoft.com/office/drawing/2014/main" id="{F6AB1FD3-B908-26AA-AF84-0D297A5621F7}"/>
              </a:ext>
            </a:extLst>
          </p:cNvPr>
          <p:cNvSpPr txBox="1">
            <a:spLocks noChangeArrowheads="1"/>
          </p:cNvSpPr>
          <p:nvPr/>
        </p:nvSpPr>
        <p:spPr bwMode="auto">
          <a:xfrm>
            <a:off x="914400" y="530225"/>
            <a:ext cx="90154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3200" b="1">
                <a:solidFill>
                  <a:srgbClr val="6D102F"/>
                </a:solidFill>
              </a:rPr>
              <a:t>Case 5</a:t>
            </a:r>
            <a:endParaRPr lang="en-GB" altLang="en-US" sz="3200" b="1" dirty="0">
              <a:solidFill>
                <a:srgbClr val="6D102F"/>
              </a:solidFill>
            </a:endParaRPr>
          </a:p>
        </p:txBody>
      </p:sp>
    </p:spTree>
    <p:extLst>
      <p:ext uri="{BB962C8B-B14F-4D97-AF65-F5344CB8AC3E}">
        <p14:creationId xmlns:p14="http://schemas.microsoft.com/office/powerpoint/2010/main" val="1171551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a:extLst>
              <a:ext uri="{FF2B5EF4-FFF2-40B4-BE49-F238E27FC236}">
                <a16:creationId xmlns:a16="http://schemas.microsoft.com/office/drawing/2014/main" id="{F6AB1FD3-B908-26AA-AF84-0D297A5621F7}"/>
              </a:ext>
            </a:extLst>
          </p:cNvPr>
          <p:cNvSpPr txBox="1">
            <a:spLocks noChangeArrowheads="1"/>
          </p:cNvSpPr>
          <p:nvPr/>
        </p:nvSpPr>
        <p:spPr bwMode="auto">
          <a:xfrm>
            <a:off x="914400" y="530225"/>
            <a:ext cx="90154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3200" b="1">
                <a:solidFill>
                  <a:srgbClr val="6D102F"/>
                </a:solidFill>
              </a:rPr>
              <a:t>Case 6</a:t>
            </a:r>
            <a:endParaRPr lang="en-GB" altLang="en-US" sz="3200" b="1" dirty="0">
              <a:solidFill>
                <a:srgbClr val="6D102F"/>
              </a:solidFill>
            </a:endParaRPr>
          </a:p>
        </p:txBody>
      </p:sp>
      <p:cxnSp>
        <p:nvCxnSpPr>
          <p:cNvPr id="8" name="Straight Connector 7">
            <a:extLst>
              <a:ext uri="{FF2B5EF4-FFF2-40B4-BE49-F238E27FC236}">
                <a16:creationId xmlns:a16="http://schemas.microsoft.com/office/drawing/2014/main" id="{4CB60DF8-CBF1-C0E7-78B4-A5406BFC6983}"/>
              </a:ext>
            </a:extLst>
          </p:cNvPr>
          <p:cNvCxnSpPr/>
          <p:nvPr/>
        </p:nvCxnSpPr>
        <p:spPr>
          <a:xfrm>
            <a:off x="993775" y="13763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3300C8-1434-E5AC-CB88-D07F02FECB8C}"/>
              </a:ext>
            </a:extLst>
          </p:cNvPr>
          <p:cNvCxnSpPr/>
          <p:nvPr/>
        </p:nvCxnSpPr>
        <p:spPr>
          <a:xfrm>
            <a:off x="993775" y="58848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pic>
        <p:nvPicPr>
          <p:cNvPr id="5125" name="Picture 9">
            <a:extLst>
              <a:ext uri="{FF2B5EF4-FFF2-40B4-BE49-F238E27FC236}">
                <a16:creationId xmlns:a16="http://schemas.microsoft.com/office/drawing/2014/main" id="{E8E23BDF-A6FA-AC34-9B6F-C2EFB435DC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21400"/>
            <a:ext cx="25177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Box 11">
            <a:extLst>
              <a:ext uri="{FF2B5EF4-FFF2-40B4-BE49-F238E27FC236}">
                <a16:creationId xmlns:a16="http://schemas.microsoft.com/office/drawing/2014/main" id="{94BD2A5A-816C-826D-14C1-31716CA496CC}"/>
              </a:ext>
            </a:extLst>
          </p:cNvPr>
          <p:cNvSpPr txBox="1">
            <a:spLocks noChangeArrowheads="1"/>
          </p:cNvSpPr>
          <p:nvPr/>
        </p:nvSpPr>
        <p:spPr bwMode="auto">
          <a:xfrm>
            <a:off x="9571038" y="6110288"/>
            <a:ext cx="177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2000">
                <a:solidFill>
                  <a:srgbClr val="6D102F"/>
                </a:solidFill>
              </a:rPr>
              <a:t>bssh.ac.uk</a:t>
            </a:r>
          </a:p>
        </p:txBody>
      </p:sp>
      <p:pic>
        <p:nvPicPr>
          <p:cNvPr id="3"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422106" y="1601788"/>
            <a:ext cx="5943600" cy="4076700"/>
          </a:xfrm>
        </p:spPr>
      </p:pic>
      <p:sp>
        <p:nvSpPr>
          <p:cNvPr id="10" name="TextBox 9"/>
          <p:cNvSpPr txBox="1"/>
          <p:nvPr/>
        </p:nvSpPr>
        <p:spPr>
          <a:xfrm>
            <a:off x="993775" y="1524000"/>
            <a:ext cx="4428331" cy="4524315"/>
          </a:xfrm>
          <a:prstGeom prst="rect">
            <a:avLst/>
          </a:prstGeom>
          <a:noFill/>
        </p:spPr>
        <p:txBody>
          <a:bodyPr wrap="square" rtlCol="0">
            <a:spAutoFit/>
          </a:bodyPr>
          <a:lstStyle/>
          <a:p>
            <a:r>
              <a:rPr lang="en-US" sz="2400" dirty="0"/>
              <a:t>A 16 year old girl presented with a wound to the dorsum of her left hand following a road traffic accident 4 days ago. </a:t>
            </a:r>
          </a:p>
          <a:p>
            <a:endParaRPr lang="en-US" sz="2400" dirty="0"/>
          </a:p>
          <a:p>
            <a:r>
              <a:rPr lang="en-US" sz="2400" dirty="0"/>
              <a:t>The wound has been debrided and is now ready for reconstruction. </a:t>
            </a:r>
          </a:p>
          <a:p>
            <a:endParaRPr lang="en-US" sz="2400" dirty="0"/>
          </a:p>
          <a:p>
            <a:r>
              <a:rPr lang="en-US" sz="2400" dirty="0"/>
              <a:t>What options would be suitable for reconstruction in this case?</a:t>
            </a:r>
          </a:p>
          <a:p>
            <a:endParaRPr lang="en-US" sz="2400" dirty="0"/>
          </a:p>
        </p:txBody>
      </p:sp>
    </p:spTree>
    <p:extLst>
      <p:ext uri="{BB962C8B-B14F-4D97-AF65-F5344CB8AC3E}">
        <p14:creationId xmlns:p14="http://schemas.microsoft.com/office/powerpoint/2010/main" val="524090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CB60DF8-CBF1-C0E7-78B4-A5406BFC6983}"/>
              </a:ext>
            </a:extLst>
          </p:cNvPr>
          <p:cNvCxnSpPr/>
          <p:nvPr/>
        </p:nvCxnSpPr>
        <p:spPr>
          <a:xfrm>
            <a:off x="993775" y="13763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3300C8-1434-E5AC-CB88-D07F02FECB8C}"/>
              </a:ext>
            </a:extLst>
          </p:cNvPr>
          <p:cNvCxnSpPr/>
          <p:nvPr/>
        </p:nvCxnSpPr>
        <p:spPr>
          <a:xfrm>
            <a:off x="993775" y="58848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pic>
        <p:nvPicPr>
          <p:cNvPr id="5125" name="Picture 9">
            <a:extLst>
              <a:ext uri="{FF2B5EF4-FFF2-40B4-BE49-F238E27FC236}">
                <a16:creationId xmlns:a16="http://schemas.microsoft.com/office/drawing/2014/main" id="{E8E23BDF-A6FA-AC34-9B6F-C2EFB435DC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21400"/>
            <a:ext cx="25177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Box 11">
            <a:extLst>
              <a:ext uri="{FF2B5EF4-FFF2-40B4-BE49-F238E27FC236}">
                <a16:creationId xmlns:a16="http://schemas.microsoft.com/office/drawing/2014/main" id="{94BD2A5A-816C-826D-14C1-31716CA496CC}"/>
              </a:ext>
            </a:extLst>
          </p:cNvPr>
          <p:cNvSpPr txBox="1">
            <a:spLocks noChangeArrowheads="1"/>
          </p:cNvSpPr>
          <p:nvPr/>
        </p:nvSpPr>
        <p:spPr bwMode="auto">
          <a:xfrm>
            <a:off x="9571038" y="6110288"/>
            <a:ext cx="177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2000">
                <a:solidFill>
                  <a:srgbClr val="6D102F"/>
                </a:solidFill>
              </a:rPr>
              <a:t>bssh.ac.uk</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302176" y="423654"/>
            <a:ext cx="4117611" cy="5886659"/>
          </a:xfrm>
        </p:spPr>
      </p:pic>
      <p:sp>
        <p:nvSpPr>
          <p:cNvPr id="12" name="TextBox 11"/>
          <p:cNvSpPr txBox="1"/>
          <p:nvPr/>
        </p:nvSpPr>
        <p:spPr>
          <a:xfrm>
            <a:off x="3978592" y="6141006"/>
            <a:ext cx="4657172" cy="369332"/>
          </a:xfrm>
          <a:prstGeom prst="rect">
            <a:avLst/>
          </a:prstGeom>
          <a:noFill/>
        </p:spPr>
        <p:txBody>
          <a:bodyPr wrap="none" rtlCol="0">
            <a:spAutoFit/>
          </a:bodyPr>
          <a:lstStyle/>
          <a:p>
            <a:r>
              <a:rPr lang="en-US" dirty="0"/>
              <a:t>Reverse radial forearm flap (Plastic Surgery Key)</a:t>
            </a:r>
          </a:p>
        </p:txBody>
      </p:sp>
      <p:sp>
        <p:nvSpPr>
          <p:cNvPr id="10" name="TextBox 3">
            <a:extLst>
              <a:ext uri="{FF2B5EF4-FFF2-40B4-BE49-F238E27FC236}">
                <a16:creationId xmlns:a16="http://schemas.microsoft.com/office/drawing/2014/main" id="{F6AB1FD3-B908-26AA-AF84-0D297A5621F7}"/>
              </a:ext>
            </a:extLst>
          </p:cNvPr>
          <p:cNvSpPr txBox="1">
            <a:spLocks noChangeArrowheads="1"/>
          </p:cNvSpPr>
          <p:nvPr/>
        </p:nvSpPr>
        <p:spPr bwMode="auto">
          <a:xfrm>
            <a:off x="914400" y="530225"/>
            <a:ext cx="90154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3200" b="1">
                <a:solidFill>
                  <a:srgbClr val="6D102F"/>
                </a:solidFill>
              </a:rPr>
              <a:t>Case 6</a:t>
            </a:r>
            <a:endParaRPr lang="en-GB" altLang="en-US" sz="3200" b="1" dirty="0">
              <a:solidFill>
                <a:srgbClr val="6D102F"/>
              </a:solidFill>
            </a:endParaRPr>
          </a:p>
        </p:txBody>
      </p:sp>
    </p:spTree>
    <p:extLst>
      <p:ext uri="{BB962C8B-B14F-4D97-AF65-F5344CB8AC3E}">
        <p14:creationId xmlns:p14="http://schemas.microsoft.com/office/powerpoint/2010/main" val="886645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CB60DF8-CBF1-C0E7-78B4-A5406BFC6983}"/>
              </a:ext>
            </a:extLst>
          </p:cNvPr>
          <p:cNvCxnSpPr/>
          <p:nvPr/>
        </p:nvCxnSpPr>
        <p:spPr>
          <a:xfrm>
            <a:off x="993775" y="13763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3300C8-1434-E5AC-CB88-D07F02FECB8C}"/>
              </a:ext>
            </a:extLst>
          </p:cNvPr>
          <p:cNvCxnSpPr/>
          <p:nvPr/>
        </p:nvCxnSpPr>
        <p:spPr>
          <a:xfrm>
            <a:off x="993775" y="58848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pic>
        <p:nvPicPr>
          <p:cNvPr id="5125" name="Picture 9">
            <a:extLst>
              <a:ext uri="{FF2B5EF4-FFF2-40B4-BE49-F238E27FC236}">
                <a16:creationId xmlns:a16="http://schemas.microsoft.com/office/drawing/2014/main" id="{E8E23BDF-A6FA-AC34-9B6F-C2EFB435DC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21400"/>
            <a:ext cx="25177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Box 11">
            <a:extLst>
              <a:ext uri="{FF2B5EF4-FFF2-40B4-BE49-F238E27FC236}">
                <a16:creationId xmlns:a16="http://schemas.microsoft.com/office/drawing/2014/main" id="{94BD2A5A-816C-826D-14C1-31716CA496CC}"/>
              </a:ext>
            </a:extLst>
          </p:cNvPr>
          <p:cNvSpPr txBox="1">
            <a:spLocks noChangeArrowheads="1"/>
          </p:cNvSpPr>
          <p:nvPr/>
        </p:nvSpPr>
        <p:spPr bwMode="auto">
          <a:xfrm>
            <a:off x="9571038" y="6110288"/>
            <a:ext cx="177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2000">
                <a:solidFill>
                  <a:srgbClr val="6D102F"/>
                </a:solidFill>
              </a:rPr>
              <a:t>bssh.ac.uk</a:t>
            </a:r>
          </a:p>
        </p:txBody>
      </p:sp>
      <p:sp>
        <p:nvSpPr>
          <p:cNvPr id="2" name="Content Placeholder 1"/>
          <p:cNvSpPr>
            <a:spLocks noGrp="1"/>
          </p:cNvSpPr>
          <p:nvPr>
            <p:ph idx="1"/>
          </p:nvPr>
        </p:nvSpPr>
        <p:spPr>
          <a:xfrm>
            <a:off x="830263" y="1573213"/>
            <a:ext cx="10515600" cy="4351338"/>
          </a:xfrm>
        </p:spPr>
        <p:txBody>
          <a:bodyPr/>
          <a:lstStyle/>
          <a:p>
            <a:endParaRPr lang="en-US"/>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7300" y="1376363"/>
            <a:ext cx="3670300" cy="4699000"/>
          </a:xfrm>
          <a:prstGeom prst="rect">
            <a:avLst/>
          </a:prstGeom>
        </p:spPr>
      </p:pic>
      <p:sp>
        <p:nvSpPr>
          <p:cNvPr id="12" name="TextBox 11"/>
          <p:cNvSpPr txBox="1"/>
          <p:nvPr/>
        </p:nvSpPr>
        <p:spPr>
          <a:xfrm>
            <a:off x="3978592" y="6141006"/>
            <a:ext cx="3302764" cy="369332"/>
          </a:xfrm>
          <a:prstGeom prst="rect">
            <a:avLst/>
          </a:prstGeom>
          <a:noFill/>
        </p:spPr>
        <p:txBody>
          <a:bodyPr wrap="none" rtlCol="0">
            <a:spAutoFit/>
          </a:bodyPr>
          <a:lstStyle/>
          <a:p>
            <a:r>
              <a:rPr lang="en-US" dirty="0"/>
              <a:t>Posterior interosseous artery flap</a:t>
            </a:r>
          </a:p>
        </p:txBody>
      </p:sp>
      <p:sp>
        <p:nvSpPr>
          <p:cNvPr id="10" name="TextBox 3">
            <a:extLst>
              <a:ext uri="{FF2B5EF4-FFF2-40B4-BE49-F238E27FC236}">
                <a16:creationId xmlns:a16="http://schemas.microsoft.com/office/drawing/2014/main" id="{F6AB1FD3-B908-26AA-AF84-0D297A5621F7}"/>
              </a:ext>
            </a:extLst>
          </p:cNvPr>
          <p:cNvSpPr txBox="1">
            <a:spLocks noChangeArrowheads="1"/>
          </p:cNvSpPr>
          <p:nvPr/>
        </p:nvSpPr>
        <p:spPr bwMode="auto">
          <a:xfrm>
            <a:off x="914400" y="530225"/>
            <a:ext cx="90154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3200" b="1">
                <a:solidFill>
                  <a:srgbClr val="6D102F"/>
                </a:solidFill>
              </a:rPr>
              <a:t>Case 6</a:t>
            </a:r>
            <a:endParaRPr lang="en-GB" altLang="en-US" sz="3200" b="1" dirty="0">
              <a:solidFill>
                <a:srgbClr val="6D102F"/>
              </a:solidFill>
            </a:endParaRPr>
          </a:p>
        </p:txBody>
      </p:sp>
    </p:spTree>
    <p:extLst>
      <p:ext uri="{BB962C8B-B14F-4D97-AF65-F5344CB8AC3E}">
        <p14:creationId xmlns:p14="http://schemas.microsoft.com/office/powerpoint/2010/main" val="1557767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CB60DF8-CBF1-C0E7-78B4-A5406BFC6983}"/>
              </a:ext>
            </a:extLst>
          </p:cNvPr>
          <p:cNvCxnSpPr/>
          <p:nvPr/>
        </p:nvCxnSpPr>
        <p:spPr>
          <a:xfrm>
            <a:off x="993775" y="13763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3300C8-1434-E5AC-CB88-D07F02FECB8C}"/>
              </a:ext>
            </a:extLst>
          </p:cNvPr>
          <p:cNvCxnSpPr/>
          <p:nvPr/>
        </p:nvCxnSpPr>
        <p:spPr>
          <a:xfrm>
            <a:off x="993775" y="58848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pic>
        <p:nvPicPr>
          <p:cNvPr id="5125" name="Picture 9">
            <a:extLst>
              <a:ext uri="{FF2B5EF4-FFF2-40B4-BE49-F238E27FC236}">
                <a16:creationId xmlns:a16="http://schemas.microsoft.com/office/drawing/2014/main" id="{E8E23BDF-A6FA-AC34-9B6F-C2EFB435DC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21400"/>
            <a:ext cx="25177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Box 11">
            <a:extLst>
              <a:ext uri="{FF2B5EF4-FFF2-40B4-BE49-F238E27FC236}">
                <a16:creationId xmlns:a16="http://schemas.microsoft.com/office/drawing/2014/main" id="{94BD2A5A-816C-826D-14C1-31716CA496CC}"/>
              </a:ext>
            </a:extLst>
          </p:cNvPr>
          <p:cNvSpPr txBox="1">
            <a:spLocks noChangeArrowheads="1"/>
          </p:cNvSpPr>
          <p:nvPr/>
        </p:nvSpPr>
        <p:spPr bwMode="auto">
          <a:xfrm>
            <a:off x="9571038" y="6110288"/>
            <a:ext cx="177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2000">
                <a:solidFill>
                  <a:srgbClr val="6D102F"/>
                </a:solidFill>
              </a:rPr>
              <a:t>bssh.ac.uk</a:t>
            </a:r>
          </a:p>
        </p:txBody>
      </p:sp>
      <p:sp>
        <p:nvSpPr>
          <p:cNvPr id="2" name="Content Placeholder 1"/>
          <p:cNvSpPr>
            <a:spLocks noGrp="1"/>
          </p:cNvSpPr>
          <p:nvPr>
            <p:ph idx="1"/>
          </p:nvPr>
        </p:nvSpPr>
        <p:spPr/>
        <p:txBody>
          <a:bodyPr/>
          <a:lstStyle/>
          <a:p>
            <a:endParaRPr lang="en-US"/>
          </a:p>
        </p:txBody>
      </p:sp>
      <p:pic>
        <p:nvPicPr>
          <p:cNvPr id="11" name="Picture 10"/>
          <p:cNvPicPr/>
          <p:nvPr/>
        </p:nvPicPr>
        <p:blipFill>
          <a:blip r:embed="rId4">
            <a:extLst>
              <a:ext uri="{28A0092B-C50C-407E-A947-70E740481C1C}">
                <a14:useLocalDpi xmlns:a14="http://schemas.microsoft.com/office/drawing/2010/main" val="0"/>
              </a:ext>
            </a:extLst>
          </a:blip>
          <a:srcRect/>
          <a:stretch>
            <a:fillRect/>
          </a:stretch>
        </p:blipFill>
        <p:spPr bwMode="auto">
          <a:xfrm>
            <a:off x="3432175" y="2235200"/>
            <a:ext cx="5862320" cy="3003552"/>
          </a:xfrm>
          <a:prstGeom prst="rect">
            <a:avLst/>
          </a:prstGeom>
          <a:noFill/>
          <a:ln>
            <a:noFill/>
          </a:ln>
        </p:spPr>
      </p:pic>
      <p:sp>
        <p:nvSpPr>
          <p:cNvPr id="12" name="TextBox 11"/>
          <p:cNvSpPr txBox="1"/>
          <p:nvPr/>
        </p:nvSpPr>
        <p:spPr>
          <a:xfrm>
            <a:off x="5297727" y="5298223"/>
            <a:ext cx="1224053" cy="369332"/>
          </a:xfrm>
          <a:prstGeom prst="rect">
            <a:avLst/>
          </a:prstGeom>
          <a:noFill/>
        </p:spPr>
        <p:txBody>
          <a:bodyPr wrap="none" rtlCol="0">
            <a:spAutoFit/>
          </a:bodyPr>
          <a:lstStyle/>
          <a:p>
            <a:r>
              <a:rPr lang="en-US"/>
              <a:t>Becker flap</a:t>
            </a:r>
            <a:endParaRPr lang="en-US" dirty="0"/>
          </a:p>
        </p:txBody>
      </p:sp>
      <p:sp>
        <p:nvSpPr>
          <p:cNvPr id="13" name="TextBox 3">
            <a:extLst>
              <a:ext uri="{FF2B5EF4-FFF2-40B4-BE49-F238E27FC236}">
                <a16:creationId xmlns:a16="http://schemas.microsoft.com/office/drawing/2014/main" id="{F6AB1FD3-B908-26AA-AF84-0D297A5621F7}"/>
              </a:ext>
            </a:extLst>
          </p:cNvPr>
          <p:cNvSpPr txBox="1">
            <a:spLocks noChangeArrowheads="1"/>
          </p:cNvSpPr>
          <p:nvPr/>
        </p:nvSpPr>
        <p:spPr bwMode="auto">
          <a:xfrm>
            <a:off x="914400" y="530225"/>
            <a:ext cx="90154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3200" b="1">
                <a:solidFill>
                  <a:srgbClr val="6D102F"/>
                </a:solidFill>
              </a:rPr>
              <a:t>Case 6</a:t>
            </a:r>
            <a:endParaRPr lang="en-GB" altLang="en-US" sz="3200" b="1" dirty="0">
              <a:solidFill>
                <a:srgbClr val="6D102F"/>
              </a:solidFill>
            </a:endParaRPr>
          </a:p>
        </p:txBody>
      </p:sp>
    </p:spTree>
    <p:extLst>
      <p:ext uri="{BB962C8B-B14F-4D97-AF65-F5344CB8AC3E}">
        <p14:creationId xmlns:p14="http://schemas.microsoft.com/office/powerpoint/2010/main" val="1963535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a:extLst>
              <a:ext uri="{FF2B5EF4-FFF2-40B4-BE49-F238E27FC236}">
                <a16:creationId xmlns:a16="http://schemas.microsoft.com/office/drawing/2014/main" id="{F6AB1FD3-B908-26AA-AF84-0D297A5621F7}"/>
              </a:ext>
            </a:extLst>
          </p:cNvPr>
          <p:cNvSpPr txBox="1">
            <a:spLocks noChangeArrowheads="1"/>
          </p:cNvSpPr>
          <p:nvPr/>
        </p:nvSpPr>
        <p:spPr bwMode="auto">
          <a:xfrm>
            <a:off x="914400" y="530225"/>
            <a:ext cx="90154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3200" b="1" dirty="0">
                <a:solidFill>
                  <a:srgbClr val="6D102F"/>
                </a:solidFill>
              </a:rPr>
              <a:t>Case 7</a:t>
            </a:r>
          </a:p>
        </p:txBody>
      </p:sp>
      <p:cxnSp>
        <p:nvCxnSpPr>
          <p:cNvPr id="8" name="Straight Connector 7">
            <a:extLst>
              <a:ext uri="{FF2B5EF4-FFF2-40B4-BE49-F238E27FC236}">
                <a16:creationId xmlns:a16="http://schemas.microsoft.com/office/drawing/2014/main" id="{4CB60DF8-CBF1-C0E7-78B4-A5406BFC6983}"/>
              </a:ext>
            </a:extLst>
          </p:cNvPr>
          <p:cNvCxnSpPr/>
          <p:nvPr/>
        </p:nvCxnSpPr>
        <p:spPr>
          <a:xfrm>
            <a:off x="993775" y="13763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3300C8-1434-E5AC-CB88-D07F02FECB8C}"/>
              </a:ext>
            </a:extLst>
          </p:cNvPr>
          <p:cNvCxnSpPr/>
          <p:nvPr/>
        </p:nvCxnSpPr>
        <p:spPr>
          <a:xfrm>
            <a:off x="993775" y="58848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pic>
        <p:nvPicPr>
          <p:cNvPr id="5125" name="Picture 9">
            <a:extLst>
              <a:ext uri="{FF2B5EF4-FFF2-40B4-BE49-F238E27FC236}">
                <a16:creationId xmlns:a16="http://schemas.microsoft.com/office/drawing/2014/main" id="{E8E23BDF-A6FA-AC34-9B6F-C2EFB435DC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21400"/>
            <a:ext cx="25177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Box 11">
            <a:extLst>
              <a:ext uri="{FF2B5EF4-FFF2-40B4-BE49-F238E27FC236}">
                <a16:creationId xmlns:a16="http://schemas.microsoft.com/office/drawing/2014/main" id="{94BD2A5A-816C-826D-14C1-31716CA496CC}"/>
              </a:ext>
            </a:extLst>
          </p:cNvPr>
          <p:cNvSpPr txBox="1">
            <a:spLocks noChangeArrowheads="1"/>
          </p:cNvSpPr>
          <p:nvPr/>
        </p:nvSpPr>
        <p:spPr bwMode="auto">
          <a:xfrm>
            <a:off x="9571038" y="6110288"/>
            <a:ext cx="177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2000">
                <a:solidFill>
                  <a:srgbClr val="6D102F"/>
                </a:solidFill>
              </a:rPr>
              <a:t>bssh.ac.uk</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417820" y="1601787"/>
            <a:ext cx="5831999" cy="4038659"/>
          </a:xfrm>
        </p:spPr>
      </p:pic>
      <p:sp>
        <p:nvSpPr>
          <p:cNvPr id="10" name="TextBox 9"/>
          <p:cNvSpPr txBox="1"/>
          <p:nvPr/>
        </p:nvSpPr>
        <p:spPr>
          <a:xfrm>
            <a:off x="993775" y="1523999"/>
            <a:ext cx="4241165" cy="4093428"/>
          </a:xfrm>
          <a:prstGeom prst="rect">
            <a:avLst/>
          </a:prstGeom>
          <a:noFill/>
        </p:spPr>
        <p:txBody>
          <a:bodyPr wrap="square" rtlCol="0">
            <a:spAutoFit/>
          </a:bodyPr>
          <a:lstStyle/>
          <a:p>
            <a:r>
              <a:rPr lang="en-US" sz="2000" dirty="0"/>
              <a:t>A 18 year old man presented with a ring avulsion injury to his ring finger, sustained when he fell off a fence. He presented at 12 hours post injury as he was intoxicated at the time. </a:t>
            </a:r>
          </a:p>
          <a:p>
            <a:endParaRPr lang="en-US" sz="2000" dirty="0"/>
          </a:p>
          <a:p>
            <a:r>
              <a:rPr lang="en-US" sz="2000" dirty="0"/>
              <a:t>He is very keen to not proceed with an amputation but wants to preserve as much finger length as possible. </a:t>
            </a:r>
          </a:p>
          <a:p>
            <a:endParaRPr lang="en-US" sz="2000" dirty="0"/>
          </a:p>
          <a:p>
            <a:r>
              <a:rPr lang="en-US" sz="2000" dirty="0"/>
              <a:t>What reconstructive option can you offer him?</a:t>
            </a:r>
          </a:p>
          <a:p>
            <a:endParaRPr lang="en-US" sz="2000" dirty="0"/>
          </a:p>
        </p:txBody>
      </p:sp>
    </p:spTree>
    <p:extLst>
      <p:ext uri="{BB962C8B-B14F-4D97-AF65-F5344CB8AC3E}">
        <p14:creationId xmlns:p14="http://schemas.microsoft.com/office/powerpoint/2010/main" val="1450668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CB60DF8-CBF1-C0E7-78B4-A5406BFC6983}"/>
              </a:ext>
            </a:extLst>
          </p:cNvPr>
          <p:cNvCxnSpPr/>
          <p:nvPr/>
        </p:nvCxnSpPr>
        <p:spPr>
          <a:xfrm>
            <a:off x="993775" y="13763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3300C8-1434-E5AC-CB88-D07F02FECB8C}"/>
              </a:ext>
            </a:extLst>
          </p:cNvPr>
          <p:cNvCxnSpPr/>
          <p:nvPr/>
        </p:nvCxnSpPr>
        <p:spPr>
          <a:xfrm>
            <a:off x="993775" y="58848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pic>
        <p:nvPicPr>
          <p:cNvPr id="5125" name="Picture 9">
            <a:extLst>
              <a:ext uri="{FF2B5EF4-FFF2-40B4-BE49-F238E27FC236}">
                <a16:creationId xmlns:a16="http://schemas.microsoft.com/office/drawing/2014/main" id="{E8E23BDF-A6FA-AC34-9B6F-C2EFB435DC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21400"/>
            <a:ext cx="25177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Box 11">
            <a:extLst>
              <a:ext uri="{FF2B5EF4-FFF2-40B4-BE49-F238E27FC236}">
                <a16:creationId xmlns:a16="http://schemas.microsoft.com/office/drawing/2014/main" id="{94BD2A5A-816C-826D-14C1-31716CA496CC}"/>
              </a:ext>
            </a:extLst>
          </p:cNvPr>
          <p:cNvSpPr txBox="1">
            <a:spLocks noChangeArrowheads="1"/>
          </p:cNvSpPr>
          <p:nvPr/>
        </p:nvSpPr>
        <p:spPr bwMode="auto">
          <a:xfrm>
            <a:off x="9571038" y="6110288"/>
            <a:ext cx="177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2000">
                <a:solidFill>
                  <a:srgbClr val="6D102F"/>
                </a:solidFill>
              </a:rPr>
              <a:t>bssh.ac.uk</a:t>
            </a:r>
          </a:p>
        </p:txBody>
      </p:sp>
      <p:pic>
        <p:nvPicPr>
          <p:cNvPr id="3"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12773" y="1887926"/>
            <a:ext cx="3709333" cy="3931551"/>
          </a:xfrm>
        </p:spPr>
      </p:pic>
      <p:sp>
        <p:nvSpPr>
          <p:cNvPr id="11" name="TextBox 10"/>
          <p:cNvSpPr txBox="1"/>
          <p:nvPr/>
        </p:nvSpPr>
        <p:spPr>
          <a:xfrm>
            <a:off x="4518437" y="5384760"/>
            <a:ext cx="1112292" cy="369332"/>
          </a:xfrm>
          <a:prstGeom prst="rect">
            <a:avLst/>
          </a:prstGeom>
          <a:noFill/>
        </p:spPr>
        <p:txBody>
          <a:bodyPr wrap="none" rtlCol="0">
            <a:spAutoFit/>
          </a:bodyPr>
          <a:lstStyle/>
          <a:p>
            <a:r>
              <a:rPr lang="en-US" dirty="0"/>
              <a:t>Groin flap</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9819" y="1997870"/>
            <a:ext cx="4205809" cy="3265486"/>
          </a:xfrm>
          <a:prstGeom prst="rect">
            <a:avLst/>
          </a:prstGeom>
        </p:spPr>
      </p:pic>
      <p:sp>
        <p:nvSpPr>
          <p:cNvPr id="10" name="TextBox 3">
            <a:extLst>
              <a:ext uri="{FF2B5EF4-FFF2-40B4-BE49-F238E27FC236}">
                <a16:creationId xmlns:a16="http://schemas.microsoft.com/office/drawing/2014/main" id="{F6AB1FD3-B908-26AA-AF84-0D297A5621F7}"/>
              </a:ext>
            </a:extLst>
          </p:cNvPr>
          <p:cNvSpPr txBox="1">
            <a:spLocks noChangeArrowheads="1"/>
          </p:cNvSpPr>
          <p:nvPr/>
        </p:nvSpPr>
        <p:spPr bwMode="auto">
          <a:xfrm>
            <a:off x="914400" y="530225"/>
            <a:ext cx="90154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3200" b="1" dirty="0">
                <a:solidFill>
                  <a:srgbClr val="6D102F"/>
                </a:solidFill>
              </a:rPr>
              <a:t>Case 7</a:t>
            </a:r>
          </a:p>
        </p:txBody>
      </p:sp>
    </p:spTree>
    <p:extLst>
      <p:ext uri="{BB962C8B-B14F-4D97-AF65-F5344CB8AC3E}">
        <p14:creationId xmlns:p14="http://schemas.microsoft.com/office/powerpoint/2010/main" val="1059201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a:extLst>
              <a:ext uri="{FF2B5EF4-FFF2-40B4-BE49-F238E27FC236}">
                <a16:creationId xmlns:a16="http://schemas.microsoft.com/office/drawing/2014/main" id="{DEDEA00F-1FCC-3B12-1DD8-8D0EC321C5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2038" y="685800"/>
            <a:ext cx="23590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4">
            <a:extLst>
              <a:ext uri="{FF2B5EF4-FFF2-40B4-BE49-F238E27FC236}">
                <a16:creationId xmlns:a16="http://schemas.microsoft.com/office/drawing/2014/main" id="{A9F4C774-0FD2-C226-4724-608B826894CC}"/>
              </a:ext>
            </a:extLst>
          </p:cNvPr>
          <p:cNvSpPr txBox="1">
            <a:spLocks noChangeArrowheads="1"/>
          </p:cNvSpPr>
          <p:nvPr/>
        </p:nvSpPr>
        <p:spPr bwMode="auto">
          <a:xfrm>
            <a:off x="1062038" y="3165475"/>
            <a:ext cx="77676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000" b="1" dirty="0">
                <a:solidFill>
                  <a:srgbClr val="6D102F"/>
                </a:solidFill>
              </a:rPr>
              <a:t>Questions?</a:t>
            </a:r>
          </a:p>
        </p:txBody>
      </p:sp>
      <p:pic>
        <p:nvPicPr>
          <p:cNvPr id="7172" name="Picture 6">
            <a:extLst>
              <a:ext uri="{FF2B5EF4-FFF2-40B4-BE49-F238E27FC236}">
                <a16:creationId xmlns:a16="http://schemas.microsoft.com/office/drawing/2014/main" id="{3A3E2182-B6DF-553F-E08F-51924667A365}"/>
              </a:ext>
            </a:extLst>
          </p:cNvPr>
          <p:cNvPicPr>
            <a:picLocks noChangeAspect="1"/>
          </p:cNvPicPr>
          <p:nvPr/>
        </p:nvPicPr>
        <p:blipFill>
          <a:blip r:embed="rId3">
            <a:extLst>
              <a:ext uri="{28A0092B-C50C-407E-A947-70E740481C1C}">
                <a14:useLocalDpi xmlns:a14="http://schemas.microsoft.com/office/drawing/2010/main" val="0"/>
              </a:ext>
            </a:extLst>
          </a:blip>
          <a:srcRect t="31161"/>
          <a:stretch>
            <a:fillRect/>
          </a:stretch>
        </p:blipFill>
        <p:spPr bwMode="auto">
          <a:xfrm>
            <a:off x="757238" y="4784725"/>
            <a:ext cx="8848725"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hand question - Church Of Christ At Gold Hill Road | Church | Religion">
            <a:extLst>
              <a:ext uri="{FF2B5EF4-FFF2-40B4-BE49-F238E27FC236}">
                <a16:creationId xmlns:a16="http://schemas.microsoft.com/office/drawing/2014/main" id="{520B1E0C-A7BC-D57B-57BD-2921463CD2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398" t="3935" b="3935"/>
          <a:stretch/>
        </p:blipFill>
        <p:spPr bwMode="auto">
          <a:xfrm>
            <a:off x="6152728" y="685799"/>
            <a:ext cx="6039272" cy="43095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a:extLst>
              <a:ext uri="{FF2B5EF4-FFF2-40B4-BE49-F238E27FC236}">
                <a16:creationId xmlns:a16="http://schemas.microsoft.com/office/drawing/2014/main" id="{DEDEA00F-1FCC-3B12-1DD8-8D0EC321C5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2038" y="685800"/>
            <a:ext cx="23590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0">
            <a:extLst>
              <a:ext uri="{FF2B5EF4-FFF2-40B4-BE49-F238E27FC236}">
                <a16:creationId xmlns:a16="http://schemas.microsoft.com/office/drawing/2014/main" id="{581FCF1F-CE34-6A28-706E-21921DB0D55D}"/>
              </a:ext>
            </a:extLst>
          </p:cNvPr>
          <p:cNvSpPr txBox="1">
            <a:spLocks noChangeArrowheads="1"/>
          </p:cNvSpPr>
          <p:nvPr/>
        </p:nvSpPr>
        <p:spPr bwMode="auto">
          <a:xfrm>
            <a:off x="577000" y="1554708"/>
            <a:ext cx="103909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indent="0" algn="ctr" eaLnBrk="1" hangingPunct="1"/>
            <a:r>
              <a:rPr lang="en-GB" altLang="en-US" sz="2000" dirty="0">
                <a:solidFill>
                  <a:srgbClr val="575958"/>
                </a:solidFill>
              </a:rPr>
              <a:t>Teaching feedback link M3.5</a:t>
            </a:r>
            <a:endParaRPr lang="en-GB" altLang="en-US" sz="2400" dirty="0">
              <a:solidFill>
                <a:srgbClr val="575958"/>
              </a:solidFill>
            </a:endParaRPr>
          </a:p>
        </p:txBody>
      </p:sp>
      <p:sp>
        <p:nvSpPr>
          <p:cNvPr id="2" name="Rectangle 1"/>
          <p:cNvSpPr/>
          <p:nvPr/>
        </p:nvSpPr>
        <p:spPr>
          <a:xfrm>
            <a:off x="3973185" y="5549612"/>
            <a:ext cx="3753785" cy="369332"/>
          </a:xfrm>
          <a:prstGeom prst="rect">
            <a:avLst/>
          </a:prstGeom>
        </p:spPr>
        <p:txBody>
          <a:bodyPr wrap="none">
            <a:spAutoFit/>
          </a:bodyPr>
          <a:lstStyle/>
          <a:p>
            <a:r>
              <a:rPr lang="en-GB" u="sng" dirty="0">
                <a:hlinkClick r:id="rId3"/>
              </a:rPr>
              <a:t>https://s.surveyplanet.com/wq6f6361</a:t>
            </a:r>
            <a:endParaRPr lang="en-GB" dirty="0"/>
          </a:p>
        </p:txBody>
      </p:sp>
      <p:pic>
        <p:nvPicPr>
          <p:cNvPr id="7" name="Picture 6" descr="/var/folders/7x/0pxvh_8x5w9bfwhdy_gcvrn80000gn/T/TemporaryItems/NSIRD_screencaptureui_XXJBMj/Screenshot 2023-05-14 at 14.29.47.png"/>
          <p:cNvPicPr/>
          <p:nvPr/>
        </p:nvPicPr>
        <p:blipFill>
          <a:blip r:embed="rId4">
            <a:extLst>
              <a:ext uri="{28A0092B-C50C-407E-A947-70E740481C1C}">
                <a14:useLocalDpi xmlns:a14="http://schemas.microsoft.com/office/drawing/2010/main" val="0"/>
              </a:ext>
            </a:extLst>
          </a:blip>
          <a:srcRect/>
          <a:stretch>
            <a:fillRect/>
          </a:stretch>
        </p:blipFill>
        <p:spPr bwMode="auto">
          <a:xfrm>
            <a:off x="4109029" y="2172652"/>
            <a:ext cx="3085464" cy="3159125"/>
          </a:xfrm>
          <a:prstGeom prst="rect">
            <a:avLst/>
          </a:prstGeom>
          <a:noFill/>
          <a:ln>
            <a:noFill/>
          </a:ln>
        </p:spPr>
      </p:pic>
    </p:spTree>
    <p:extLst>
      <p:ext uri="{BB962C8B-B14F-4D97-AF65-F5344CB8AC3E}">
        <p14:creationId xmlns:p14="http://schemas.microsoft.com/office/powerpoint/2010/main" val="374860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3">
            <a:extLst>
              <a:ext uri="{FF2B5EF4-FFF2-40B4-BE49-F238E27FC236}">
                <a16:creationId xmlns:a16="http://schemas.microsoft.com/office/drawing/2014/main" id="{80DD4FF9-BBA2-ED47-9710-B70ED4F3F7D3}"/>
              </a:ext>
            </a:extLst>
          </p:cNvPr>
          <p:cNvSpPr txBox="1">
            <a:spLocks noChangeArrowheads="1"/>
          </p:cNvSpPr>
          <p:nvPr/>
        </p:nvSpPr>
        <p:spPr bwMode="auto">
          <a:xfrm>
            <a:off x="914400" y="528638"/>
            <a:ext cx="90154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3200" b="1" dirty="0">
                <a:solidFill>
                  <a:srgbClr val="6D102F"/>
                </a:solidFill>
              </a:rPr>
              <a:t>Case 1</a:t>
            </a:r>
          </a:p>
        </p:txBody>
      </p:sp>
      <p:cxnSp>
        <p:nvCxnSpPr>
          <p:cNvPr id="8" name="Straight Connector 7">
            <a:extLst>
              <a:ext uri="{FF2B5EF4-FFF2-40B4-BE49-F238E27FC236}">
                <a16:creationId xmlns:a16="http://schemas.microsoft.com/office/drawing/2014/main" id="{75F5A4B3-49F3-717F-B091-44A625F44487}"/>
              </a:ext>
            </a:extLst>
          </p:cNvPr>
          <p:cNvCxnSpPr/>
          <p:nvPr/>
        </p:nvCxnSpPr>
        <p:spPr>
          <a:xfrm>
            <a:off x="993775" y="13763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31DAD2-FCEB-2778-44F1-EDEE875F5AC6}"/>
              </a:ext>
            </a:extLst>
          </p:cNvPr>
          <p:cNvCxnSpPr/>
          <p:nvPr/>
        </p:nvCxnSpPr>
        <p:spPr>
          <a:xfrm>
            <a:off x="993775" y="58848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pic>
        <p:nvPicPr>
          <p:cNvPr id="4101" name="Picture 9">
            <a:extLst>
              <a:ext uri="{FF2B5EF4-FFF2-40B4-BE49-F238E27FC236}">
                <a16:creationId xmlns:a16="http://schemas.microsoft.com/office/drawing/2014/main" id="{75E6BD48-8151-82C1-1B07-F2BFDDFB41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21400"/>
            <a:ext cx="25177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11">
            <a:extLst>
              <a:ext uri="{FF2B5EF4-FFF2-40B4-BE49-F238E27FC236}">
                <a16:creationId xmlns:a16="http://schemas.microsoft.com/office/drawing/2014/main" id="{B1902FE6-8291-10E1-5BE4-6EFB5FB62816}"/>
              </a:ext>
            </a:extLst>
          </p:cNvPr>
          <p:cNvSpPr txBox="1">
            <a:spLocks noChangeArrowheads="1"/>
          </p:cNvSpPr>
          <p:nvPr/>
        </p:nvSpPr>
        <p:spPr bwMode="auto">
          <a:xfrm>
            <a:off x="9571038" y="6110288"/>
            <a:ext cx="177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2000">
                <a:solidFill>
                  <a:srgbClr val="6D102F"/>
                </a:solidFill>
              </a:rPr>
              <a:t>bssh.ac.uk</a:t>
            </a:r>
          </a:p>
        </p:txBody>
      </p:sp>
      <p:sp>
        <p:nvSpPr>
          <p:cNvPr id="10" name="TextBox 9"/>
          <p:cNvSpPr txBox="1"/>
          <p:nvPr/>
        </p:nvSpPr>
        <p:spPr>
          <a:xfrm>
            <a:off x="993775" y="1638300"/>
            <a:ext cx="5269865" cy="523220"/>
          </a:xfrm>
          <a:prstGeom prst="rect">
            <a:avLst/>
          </a:prstGeom>
          <a:noFill/>
        </p:spPr>
        <p:txBody>
          <a:bodyPr wrap="square" rtlCol="0">
            <a:spAutoFit/>
          </a:bodyPr>
          <a:lstStyle/>
          <a:p>
            <a:r>
              <a:rPr lang="en-US" sz="2800" dirty="0"/>
              <a:t>Describe the injury you see?</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7504"/>
          <a:stretch/>
        </p:blipFill>
        <p:spPr>
          <a:xfrm>
            <a:off x="8207298" y="1511597"/>
            <a:ext cx="3138565" cy="3906386"/>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6686" y="2986088"/>
            <a:ext cx="4178300" cy="3124200"/>
          </a:xfrm>
          <a:prstGeom prst="rect">
            <a:avLst/>
          </a:prstGeom>
        </p:spPr>
      </p:pic>
    </p:spTree>
    <p:extLst>
      <p:ext uri="{BB962C8B-B14F-4D97-AF65-F5344CB8AC3E}">
        <p14:creationId xmlns:p14="http://schemas.microsoft.com/office/powerpoint/2010/main" val="1120565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3">
            <a:extLst>
              <a:ext uri="{FF2B5EF4-FFF2-40B4-BE49-F238E27FC236}">
                <a16:creationId xmlns:a16="http://schemas.microsoft.com/office/drawing/2014/main" id="{80DD4FF9-BBA2-ED47-9710-B70ED4F3F7D3}"/>
              </a:ext>
            </a:extLst>
          </p:cNvPr>
          <p:cNvSpPr txBox="1">
            <a:spLocks noChangeArrowheads="1"/>
          </p:cNvSpPr>
          <p:nvPr/>
        </p:nvSpPr>
        <p:spPr bwMode="auto">
          <a:xfrm>
            <a:off x="914400" y="528638"/>
            <a:ext cx="90154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3200" b="1" dirty="0">
                <a:solidFill>
                  <a:srgbClr val="6D102F"/>
                </a:solidFill>
              </a:rPr>
              <a:t>Case 1</a:t>
            </a:r>
          </a:p>
        </p:txBody>
      </p:sp>
      <p:cxnSp>
        <p:nvCxnSpPr>
          <p:cNvPr id="8" name="Straight Connector 7">
            <a:extLst>
              <a:ext uri="{FF2B5EF4-FFF2-40B4-BE49-F238E27FC236}">
                <a16:creationId xmlns:a16="http://schemas.microsoft.com/office/drawing/2014/main" id="{75F5A4B3-49F3-717F-B091-44A625F44487}"/>
              </a:ext>
            </a:extLst>
          </p:cNvPr>
          <p:cNvCxnSpPr/>
          <p:nvPr/>
        </p:nvCxnSpPr>
        <p:spPr>
          <a:xfrm>
            <a:off x="993775" y="13763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31DAD2-FCEB-2778-44F1-EDEE875F5AC6}"/>
              </a:ext>
            </a:extLst>
          </p:cNvPr>
          <p:cNvCxnSpPr/>
          <p:nvPr/>
        </p:nvCxnSpPr>
        <p:spPr>
          <a:xfrm>
            <a:off x="993775" y="58848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pic>
        <p:nvPicPr>
          <p:cNvPr id="4101" name="Picture 9">
            <a:extLst>
              <a:ext uri="{FF2B5EF4-FFF2-40B4-BE49-F238E27FC236}">
                <a16:creationId xmlns:a16="http://schemas.microsoft.com/office/drawing/2014/main" id="{75E6BD48-8151-82C1-1B07-F2BFDDFB41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21400"/>
            <a:ext cx="25177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11">
            <a:extLst>
              <a:ext uri="{FF2B5EF4-FFF2-40B4-BE49-F238E27FC236}">
                <a16:creationId xmlns:a16="http://schemas.microsoft.com/office/drawing/2014/main" id="{B1902FE6-8291-10E1-5BE4-6EFB5FB62816}"/>
              </a:ext>
            </a:extLst>
          </p:cNvPr>
          <p:cNvSpPr txBox="1">
            <a:spLocks noChangeArrowheads="1"/>
          </p:cNvSpPr>
          <p:nvPr/>
        </p:nvSpPr>
        <p:spPr bwMode="auto">
          <a:xfrm>
            <a:off x="9571038" y="6110288"/>
            <a:ext cx="177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2000">
                <a:solidFill>
                  <a:srgbClr val="6D102F"/>
                </a:solidFill>
              </a:rPr>
              <a:t>bssh.ac.uk</a:t>
            </a:r>
          </a:p>
        </p:txBody>
      </p:sp>
      <p:sp>
        <p:nvSpPr>
          <p:cNvPr id="10" name="TextBox 9"/>
          <p:cNvSpPr txBox="1"/>
          <p:nvPr/>
        </p:nvSpPr>
        <p:spPr>
          <a:xfrm>
            <a:off x="993775" y="1638300"/>
            <a:ext cx="5269865" cy="523220"/>
          </a:xfrm>
          <a:prstGeom prst="rect">
            <a:avLst/>
          </a:prstGeom>
          <a:noFill/>
        </p:spPr>
        <p:txBody>
          <a:bodyPr wrap="square" rtlCol="0">
            <a:spAutoFit/>
          </a:bodyPr>
          <a:lstStyle/>
          <a:p>
            <a:r>
              <a:rPr lang="en-US" sz="2800" dirty="0"/>
              <a:t>How will you manage this fracture?</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7504"/>
          <a:stretch/>
        </p:blipFill>
        <p:spPr>
          <a:xfrm>
            <a:off x="8207298" y="1511597"/>
            <a:ext cx="3138565" cy="3906386"/>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6686" y="2986088"/>
            <a:ext cx="4178300" cy="3124200"/>
          </a:xfrm>
          <a:prstGeom prst="rect">
            <a:avLst/>
          </a:prstGeom>
        </p:spPr>
      </p:pic>
    </p:spTree>
    <p:extLst>
      <p:ext uri="{BB962C8B-B14F-4D97-AF65-F5344CB8AC3E}">
        <p14:creationId xmlns:p14="http://schemas.microsoft.com/office/powerpoint/2010/main" val="281531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3">
            <a:extLst>
              <a:ext uri="{FF2B5EF4-FFF2-40B4-BE49-F238E27FC236}">
                <a16:creationId xmlns:a16="http://schemas.microsoft.com/office/drawing/2014/main" id="{80DD4FF9-BBA2-ED47-9710-B70ED4F3F7D3}"/>
              </a:ext>
            </a:extLst>
          </p:cNvPr>
          <p:cNvSpPr txBox="1">
            <a:spLocks noChangeArrowheads="1"/>
          </p:cNvSpPr>
          <p:nvPr/>
        </p:nvSpPr>
        <p:spPr bwMode="auto">
          <a:xfrm>
            <a:off x="914400" y="528638"/>
            <a:ext cx="90154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3200" b="1" dirty="0">
                <a:solidFill>
                  <a:srgbClr val="6D102F"/>
                </a:solidFill>
              </a:rPr>
              <a:t>Case 1</a:t>
            </a:r>
          </a:p>
        </p:txBody>
      </p:sp>
      <p:cxnSp>
        <p:nvCxnSpPr>
          <p:cNvPr id="8" name="Straight Connector 7">
            <a:extLst>
              <a:ext uri="{FF2B5EF4-FFF2-40B4-BE49-F238E27FC236}">
                <a16:creationId xmlns:a16="http://schemas.microsoft.com/office/drawing/2014/main" id="{75F5A4B3-49F3-717F-B091-44A625F44487}"/>
              </a:ext>
            </a:extLst>
          </p:cNvPr>
          <p:cNvCxnSpPr/>
          <p:nvPr/>
        </p:nvCxnSpPr>
        <p:spPr>
          <a:xfrm>
            <a:off x="993775" y="13763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31DAD2-FCEB-2778-44F1-EDEE875F5AC6}"/>
              </a:ext>
            </a:extLst>
          </p:cNvPr>
          <p:cNvCxnSpPr/>
          <p:nvPr/>
        </p:nvCxnSpPr>
        <p:spPr>
          <a:xfrm>
            <a:off x="993775" y="58848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pic>
        <p:nvPicPr>
          <p:cNvPr id="4101" name="Picture 9">
            <a:extLst>
              <a:ext uri="{FF2B5EF4-FFF2-40B4-BE49-F238E27FC236}">
                <a16:creationId xmlns:a16="http://schemas.microsoft.com/office/drawing/2014/main" id="{75E6BD48-8151-82C1-1B07-F2BFDDFB41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21400"/>
            <a:ext cx="25177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11">
            <a:extLst>
              <a:ext uri="{FF2B5EF4-FFF2-40B4-BE49-F238E27FC236}">
                <a16:creationId xmlns:a16="http://schemas.microsoft.com/office/drawing/2014/main" id="{B1902FE6-8291-10E1-5BE4-6EFB5FB62816}"/>
              </a:ext>
            </a:extLst>
          </p:cNvPr>
          <p:cNvSpPr txBox="1">
            <a:spLocks noChangeArrowheads="1"/>
          </p:cNvSpPr>
          <p:nvPr/>
        </p:nvSpPr>
        <p:spPr bwMode="auto">
          <a:xfrm>
            <a:off x="9571038" y="6110288"/>
            <a:ext cx="177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2000">
                <a:solidFill>
                  <a:srgbClr val="6D102F"/>
                </a:solidFill>
              </a:rPr>
              <a:t>bssh.ac.uk</a:t>
            </a:r>
          </a:p>
        </p:txBody>
      </p:sp>
      <p:sp>
        <p:nvSpPr>
          <p:cNvPr id="10" name="TextBox 9"/>
          <p:cNvSpPr txBox="1"/>
          <p:nvPr/>
        </p:nvSpPr>
        <p:spPr>
          <a:xfrm>
            <a:off x="993775" y="1638300"/>
            <a:ext cx="5269865" cy="523220"/>
          </a:xfrm>
          <a:prstGeom prst="rect">
            <a:avLst/>
          </a:prstGeom>
          <a:noFill/>
        </p:spPr>
        <p:txBody>
          <a:bodyPr wrap="square" rtlCol="0">
            <a:spAutoFit/>
          </a:bodyPr>
          <a:lstStyle/>
          <a:p>
            <a:r>
              <a:rPr lang="en-US" sz="2800" dirty="0"/>
              <a:t>How will you manage this wound?</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7504"/>
          <a:stretch/>
        </p:blipFill>
        <p:spPr>
          <a:xfrm>
            <a:off x="8207298" y="1511597"/>
            <a:ext cx="3138565" cy="3906386"/>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6686" y="2986088"/>
            <a:ext cx="4178300" cy="3124200"/>
          </a:xfrm>
          <a:prstGeom prst="rect">
            <a:avLst/>
          </a:prstGeom>
        </p:spPr>
      </p:pic>
    </p:spTree>
    <p:extLst>
      <p:ext uri="{BB962C8B-B14F-4D97-AF65-F5344CB8AC3E}">
        <p14:creationId xmlns:p14="http://schemas.microsoft.com/office/powerpoint/2010/main" val="1496410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3">
            <a:extLst>
              <a:ext uri="{FF2B5EF4-FFF2-40B4-BE49-F238E27FC236}">
                <a16:creationId xmlns:a16="http://schemas.microsoft.com/office/drawing/2014/main" id="{80DD4FF9-BBA2-ED47-9710-B70ED4F3F7D3}"/>
              </a:ext>
            </a:extLst>
          </p:cNvPr>
          <p:cNvSpPr txBox="1">
            <a:spLocks noChangeArrowheads="1"/>
          </p:cNvSpPr>
          <p:nvPr/>
        </p:nvSpPr>
        <p:spPr bwMode="auto">
          <a:xfrm>
            <a:off x="914400" y="528638"/>
            <a:ext cx="90154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3200" b="1" dirty="0">
                <a:solidFill>
                  <a:srgbClr val="6D102F"/>
                </a:solidFill>
              </a:rPr>
              <a:t>Case 1</a:t>
            </a:r>
          </a:p>
        </p:txBody>
      </p:sp>
      <p:cxnSp>
        <p:nvCxnSpPr>
          <p:cNvPr id="8" name="Straight Connector 7">
            <a:extLst>
              <a:ext uri="{FF2B5EF4-FFF2-40B4-BE49-F238E27FC236}">
                <a16:creationId xmlns:a16="http://schemas.microsoft.com/office/drawing/2014/main" id="{75F5A4B3-49F3-717F-B091-44A625F44487}"/>
              </a:ext>
            </a:extLst>
          </p:cNvPr>
          <p:cNvCxnSpPr/>
          <p:nvPr/>
        </p:nvCxnSpPr>
        <p:spPr>
          <a:xfrm>
            <a:off x="993775" y="13763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31DAD2-FCEB-2778-44F1-EDEE875F5AC6}"/>
              </a:ext>
            </a:extLst>
          </p:cNvPr>
          <p:cNvCxnSpPr/>
          <p:nvPr/>
        </p:nvCxnSpPr>
        <p:spPr>
          <a:xfrm>
            <a:off x="993775" y="58848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pic>
        <p:nvPicPr>
          <p:cNvPr id="4101" name="Picture 9">
            <a:extLst>
              <a:ext uri="{FF2B5EF4-FFF2-40B4-BE49-F238E27FC236}">
                <a16:creationId xmlns:a16="http://schemas.microsoft.com/office/drawing/2014/main" id="{75E6BD48-8151-82C1-1B07-F2BFDDFB41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21400"/>
            <a:ext cx="25177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11">
            <a:extLst>
              <a:ext uri="{FF2B5EF4-FFF2-40B4-BE49-F238E27FC236}">
                <a16:creationId xmlns:a16="http://schemas.microsoft.com/office/drawing/2014/main" id="{B1902FE6-8291-10E1-5BE4-6EFB5FB62816}"/>
              </a:ext>
            </a:extLst>
          </p:cNvPr>
          <p:cNvSpPr txBox="1">
            <a:spLocks noChangeArrowheads="1"/>
          </p:cNvSpPr>
          <p:nvPr/>
        </p:nvSpPr>
        <p:spPr bwMode="auto">
          <a:xfrm>
            <a:off x="9571038" y="6110288"/>
            <a:ext cx="177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2000">
                <a:solidFill>
                  <a:srgbClr val="6D102F"/>
                </a:solidFill>
              </a:rPr>
              <a:t>bssh.ac.uk</a:t>
            </a:r>
          </a:p>
        </p:txBody>
      </p:sp>
      <p:sp>
        <p:nvSpPr>
          <p:cNvPr id="10" name="TextBox 9"/>
          <p:cNvSpPr txBox="1"/>
          <p:nvPr/>
        </p:nvSpPr>
        <p:spPr>
          <a:xfrm>
            <a:off x="993775" y="1638300"/>
            <a:ext cx="5269865" cy="954107"/>
          </a:xfrm>
          <a:prstGeom prst="rect">
            <a:avLst/>
          </a:prstGeom>
          <a:noFill/>
        </p:spPr>
        <p:txBody>
          <a:bodyPr wrap="square" rtlCol="0">
            <a:spAutoFit/>
          </a:bodyPr>
          <a:lstStyle/>
          <a:p>
            <a:r>
              <a:rPr lang="en-US" sz="2800" dirty="0"/>
              <a:t>What soft tissue flaps can be used to close this wound?</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7504"/>
          <a:stretch/>
        </p:blipFill>
        <p:spPr>
          <a:xfrm>
            <a:off x="8207298" y="1511597"/>
            <a:ext cx="3138565" cy="3906386"/>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6686" y="2986088"/>
            <a:ext cx="4178300" cy="3124200"/>
          </a:xfrm>
          <a:prstGeom prst="rect">
            <a:avLst/>
          </a:prstGeom>
        </p:spPr>
      </p:pic>
    </p:spTree>
    <p:extLst>
      <p:ext uri="{BB962C8B-B14F-4D97-AF65-F5344CB8AC3E}">
        <p14:creationId xmlns:p14="http://schemas.microsoft.com/office/powerpoint/2010/main" val="1254688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3">
            <a:extLst>
              <a:ext uri="{FF2B5EF4-FFF2-40B4-BE49-F238E27FC236}">
                <a16:creationId xmlns:a16="http://schemas.microsoft.com/office/drawing/2014/main" id="{80DD4FF9-BBA2-ED47-9710-B70ED4F3F7D3}"/>
              </a:ext>
            </a:extLst>
          </p:cNvPr>
          <p:cNvSpPr txBox="1">
            <a:spLocks noChangeArrowheads="1"/>
          </p:cNvSpPr>
          <p:nvPr/>
        </p:nvSpPr>
        <p:spPr bwMode="auto">
          <a:xfrm>
            <a:off x="914400" y="528638"/>
            <a:ext cx="90154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3200" b="1" dirty="0">
                <a:solidFill>
                  <a:srgbClr val="6D102F"/>
                </a:solidFill>
              </a:rPr>
              <a:t>Case 2</a:t>
            </a:r>
          </a:p>
        </p:txBody>
      </p:sp>
      <p:cxnSp>
        <p:nvCxnSpPr>
          <p:cNvPr id="8" name="Straight Connector 7">
            <a:extLst>
              <a:ext uri="{FF2B5EF4-FFF2-40B4-BE49-F238E27FC236}">
                <a16:creationId xmlns:a16="http://schemas.microsoft.com/office/drawing/2014/main" id="{75F5A4B3-49F3-717F-B091-44A625F44487}"/>
              </a:ext>
            </a:extLst>
          </p:cNvPr>
          <p:cNvCxnSpPr/>
          <p:nvPr/>
        </p:nvCxnSpPr>
        <p:spPr>
          <a:xfrm>
            <a:off x="993775" y="13763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31DAD2-FCEB-2778-44F1-EDEE875F5AC6}"/>
              </a:ext>
            </a:extLst>
          </p:cNvPr>
          <p:cNvCxnSpPr/>
          <p:nvPr/>
        </p:nvCxnSpPr>
        <p:spPr>
          <a:xfrm>
            <a:off x="993775" y="58848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pic>
        <p:nvPicPr>
          <p:cNvPr id="4101" name="Picture 9">
            <a:extLst>
              <a:ext uri="{FF2B5EF4-FFF2-40B4-BE49-F238E27FC236}">
                <a16:creationId xmlns:a16="http://schemas.microsoft.com/office/drawing/2014/main" id="{75E6BD48-8151-82C1-1B07-F2BFDDFB41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21400"/>
            <a:ext cx="25177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11">
            <a:extLst>
              <a:ext uri="{FF2B5EF4-FFF2-40B4-BE49-F238E27FC236}">
                <a16:creationId xmlns:a16="http://schemas.microsoft.com/office/drawing/2014/main" id="{B1902FE6-8291-10E1-5BE4-6EFB5FB62816}"/>
              </a:ext>
            </a:extLst>
          </p:cNvPr>
          <p:cNvSpPr txBox="1">
            <a:spLocks noChangeArrowheads="1"/>
          </p:cNvSpPr>
          <p:nvPr/>
        </p:nvSpPr>
        <p:spPr bwMode="auto">
          <a:xfrm>
            <a:off x="9571038" y="6110288"/>
            <a:ext cx="177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2000">
                <a:solidFill>
                  <a:srgbClr val="6D102F"/>
                </a:solidFill>
              </a:rPr>
              <a:t>bssh.ac.uk</a:t>
            </a:r>
          </a:p>
        </p:txBody>
      </p:sp>
      <p:sp>
        <p:nvSpPr>
          <p:cNvPr id="10" name="TextBox 9"/>
          <p:cNvSpPr txBox="1"/>
          <p:nvPr/>
        </p:nvSpPr>
        <p:spPr>
          <a:xfrm>
            <a:off x="993775" y="1638300"/>
            <a:ext cx="5269865" cy="2677656"/>
          </a:xfrm>
          <a:prstGeom prst="rect">
            <a:avLst/>
          </a:prstGeom>
          <a:noFill/>
        </p:spPr>
        <p:txBody>
          <a:bodyPr wrap="square" rtlCol="0">
            <a:spAutoFit/>
          </a:bodyPr>
          <a:lstStyle/>
          <a:p>
            <a:r>
              <a:rPr lang="en-US" sz="2800" dirty="0"/>
              <a:t>A 32 year old professional pianist presents with an injury to her index finger sustained using the food processor. </a:t>
            </a:r>
          </a:p>
          <a:p>
            <a:endParaRPr lang="en-US" sz="2800" dirty="0"/>
          </a:p>
          <a:p>
            <a:r>
              <a:rPr lang="en-US" sz="2800" dirty="0"/>
              <a:t>Describe the defect that you see. </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8062" y="1799530"/>
            <a:ext cx="2535158" cy="376373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1038" y="1799531"/>
            <a:ext cx="2195512" cy="3763735"/>
          </a:xfrm>
          <a:prstGeom prst="rect">
            <a:avLst/>
          </a:prstGeom>
        </p:spPr>
      </p:pic>
    </p:spTree>
    <p:extLst>
      <p:ext uri="{BB962C8B-B14F-4D97-AF65-F5344CB8AC3E}">
        <p14:creationId xmlns:p14="http://schemas.microsoft.com/office/powerpoint/2010/main" val="4264772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3">
            <a:extLst>
              <a:ext uri="{FF2B5EF4-FFF2-40B4-BE49-F238E27FC236}">
                <a16:creationId xmlns:a16="http://schemas.microsoft.com/office/drawing/2014/main" id="{80DD4FF9-BBA2-ED47-9710-B70ED4F3F7D3}"/>
              </a:ext>
            </a:extLst>
          </p:cNvPr>
          <p:cNvSpPr txBox="1">
            <a:spLocks noChangeArrowheads="1"/>
          </p:cNvSpPr>
          <p:nvPr/>
        </p:nvSpPr>
        <p:spPr bwMode="auto">
          <a:xfrm>
            <a:off x="914400" y="528638"/>
            <a:ext cx="90154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3200" b="1" dirty="0">
                <a:solidFill>
                  <a:srgbClr val="6D102F"/>
                </a:solidFill>
              </a:rPr>
              <a:t>Case 2</a:t>
            </a:r>
          </a:p>
        </p:txBody>
      </p:sp>
      <p:cxnSp>
        <p:nvCxnSpPr>
          <p:cNvPr id="8" name="Straight Connector 7">
            <a:extLst>
              <a:ext uri="{FF2B5EF4-FFF2-40B4-BE49-F238E27FC236}">
                <a16:creationId xmlns:a16="http://schemas.microsoft.com/office/drawing/2014/main" id="{75F5A4B3-49F3-717F-B091-44A625F44487}"/>
              </a:ext>
            </a:extLst>
          </p:cNvPr>
          <p:cNvCxnSpPr/>
          <p:nvPr/>
        </p:nvCxnSpPr>
        <p:spPr>
          <a:xfrm>
            <a:off x="993775" y="13763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31DAD2-FCEB-2778-44F1-EDEE875F5AC6}"/>
              </a:ext>
            </a:extLst>
          </p:cNvPr>
          <p:cNvCxnSpPr/>
          <p:nvPr/>
        </p:nvCxnSpPr>
        <p:spPr>
          <a:xfrm>
            <a:off x="993775" y="58848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pic>
        <p:nvPicPr>
          <p:cNvPr id="4101" name="Picture 9">
            <a:extLst>
              <a:ext uri="{FF2B5EF4-FFF2-40B4-BE49-F238E27FC236}">
                <a16:creationId xmlns:a16="http://schemas.microsoft.com/office/drawing/2014/main" id="{75E6BD48-8151-82C1-1B07-F2BFDDFB41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21400"/>
            <a:ext cx="25177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11">
            <a:extLst>
              <a:ext uri="{FF2B5EF4-FFF2-40B4-BE49-F238E27FC236}">
                <a16:creationId xmlns:a16="http://schemas.microsoft.com/office/drawing/2014/main" id="{B1902FE6-8291-10E1-5BE4-6EFB5FB62816}"/>
              </a:ext>
            </a:extLst>
          </p:cNvPr>
          <p:cNvSpPr txBox="1">
            <a:spLocks noChangeArrowheads="1"/>
          </p:cNvSpPr>
          <p:nvPr/>
        </p:nvSpPr>
        <p:spPr bwMode="auto">
          <a:xfrm>
            <a:off x="9571038" y="6110288"/>
            <a:ext cx="177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2000">
                <a:solidFill>
                  <a:srgbClr val="6D102F"/>
                </a:solidFill>
              </a:rPr>
              <a:t>bssh.ac.uk</a:t>
            </a:r>
          </a:p>
        </p:txBody>
      </p:sp>
      <p:sp>
        <p:nvSpPr>
          <p:cNvPr id="10" name="TextBox 9"/>
          <p:cNvSpPr txBox="1"/>
          <p:nvPr/>
        </p:nvSpPr>
        <p:spPr>
          <a:xfrm>
            <a:off x="993775" y="1638300"/>
            <a:ext cx="5269865" cy="3108543"/>
          </a:xfrm>
          <a:prstGeom prst="rect">
            <a:avLst/>
          </a:prstGeom>
          <a:noFill/>
        </p:spPr>
        <p:txBody>
          <a:bodyPr wrap="square" rtlCol="0">
            <a:spAutoFit/>
          </a:bodyPr>
          <a:lstStyle/>
          <a:p>
            <a:r>
              <a:rPr lang="en-US" sz="2800" dirty="0"/>
              <a:t>What are the key goals of flaps in the hand?</a:t>
            </a:r>
          </a:p>
          <a:p>
            <a:endParaRPr lang="en-US" sz="2800" dirty="0"/>
          </a:p>
          <a:p>
            <a:r>
              <a:rPr lang="en-US" sz="2800" dirty="0"/>
              <a:t>What local flap options are available? Describe how you would design them and the pitfalls associated with them. </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8062" y="1799530"/>
            <a:ext cx="2535158" cy="376373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1038" y="1799531"/>
            <a:ext cx="2195512" cy="3763735"/>
          </a:xfrm>
          <a:prstGeom prst="rect">
            <a:avLst/>
          </a:prstGeom>
        </p:spPr>
      </p:pic>
    </p:spTree>
    <p:extLst>
      <p:ext uri="{BB962C8B-B14F-4D97-AF65-F5344CB8AC3E}">
        <p14:creationId xmlns:p14="http://schemas.microsoft.com/office/powerpoint/2010/main" val="1817497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3">
            <a:extLst>
              <a:ext uri="{FF2B5EF4-FFF2-40B4-BE49-F238E27FC236}">
                <a16:creationId xmlns:a16="http://schemas.microsoft.com/office/drawing/2014/main" id="{80DD4FF9-BBA2-ED47-9710-B70ED4F3F7D3}"/>
              </a:ext>
            </a:extLst>
          </p:cNvPr>
          <p:cNvSpPr txBox="1">
            <a:spLocks noChangeArrowheads="1"/>
          </p:cNvSpPr>
          <p:nvPr/>
        </p:nvSpPr>
        <p:spPr bwMode="auto">
          <a:xfrm>
            <a:off x="914400" y="528638"/>
            <a:ext cx="90154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3200" b="1" dirty="0">
                <a:solidFill>
                  <a:srgbClr val="6D102F"/>
                </a:solidFill>
              </a:rPr>
              <a:t>Case 2</a:t>
            </a:r>
          </a:p>
        </p:txBody>
      </p:sp>
      <p:cxnSp>
        <p:nvCxnSpPr>
          <p:cNvPr id="8" name="Straight Connector 7">
            <a:extLst>
              <a:ext uri="{FF2B5EF4-FFF2-40B4-BE49-F238E27FC236}">
                <a16:creationId xmlns:a16="http://schemas.microsoft.com/office/drawing/2014/main" id="{75F5A4B3-49F3-717F-B091-44A625F44487}"/>
              </a:ext>
            </a:extLst>
          </p:cNvPr>
          <p:cNvCxnSpPr/>
          <p:nvPr/>
        </p:nvCxnSpPr>
        <p:spPr>
          <a:xfrm>
            <a:off x="993775" y="13763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31DAD2-FCEB-2778-44F1-EDEE875F5AC6}"/>
              </a:ext>
            </a:extLst>
          </p:cNvPr>
          <p:cNvCxnSpPr/>
          <p:nvPr/>
        </p:nvCxnSpPr>
        <p:spPr>
          <a:xfrm>
            <a:off x="993775" y="5884863"/>
            <a:ext cx="10352088" cy="0"/>
          </a:xfrm>
          <a:prstGeom prst="line">
            <a:avLst/>
          </a:prstGeom>
          <a:ln w="9525">
            <a:solidFill>
              <a:srgbClr val="6D102F"/>
            </a:solidFill>
          </a:ln>
        </p:spPr>
        <p:style>
          <a:lnRef idx="1">
            <a:schemeClr val="accent1"/>
          </a:lnRef>
          <a:fillRef idx="0">
            <a:schemeClr val="accent1"/>
          </a:fillRef>
          <a:effectRef idx="0">
            <a:schemeClr val="accent1"/>
          </a:effectRef>
          <a:fontRef idx="minor">
            <a:schemeClr val="tx1"/>
          </a:fontRef>
        </p:style>
      </p:cxnSp>
      <p:pic>
        <p:nvPicPr>
          <p:cNvPr id="4101" name="Picture 9">
            <a:extLst>
              <a:ext uri="{FF2B5EF4-FFF2-40B4-BE49-F238E27FC236}">
                <a16:creationId xmlns:a16="http://schemas.microsoft.com/office/drawing/2014/main" id="{75E6BD48-8151-82C1-1B07-F2BFDDFB41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21400"/>
            <a:ext cx="25177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11">
            <a:extLst>
              <a:ext uri="{FF2B5EF4-FFF2-40B4-BE49-F238E27FC236}">
                <a16:creationId xmlns:a16="http://schemas.microsoft.com/office/drawing/2014/main" id="{B1902FE6-8291-10E1-5BE4-6EFB5FB62816}"/>
              </a:ext>
            </a:extLst>
          </p:cNvPr>
          <p:cNvSpPr txBox="1">
            <a:spLocks noChangeArrowheads="1"/>
          </p:cNvSpPr>
          <p:nvPr/>
        </p:nvSpPr>
        <p:spPr bwMode="auto">
          <a:xfrm>
            <a:off x="9571038" y="6110288"/>
            <a:ext cx="177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2000">
                <a:solidFill>
                  <a:srgbClr val="6D102F"/>
                </a:solidFill>
              </a:rPr>
              <a:t>bssh.ac.uk</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6560" y="1589433"/>
            <a:ext cx="4416266" cy="3820422"/>
          </a:xfrm>
          <a:prstGeom prst="rect">
            <a:avLst/>
          </a:prstGeom>
        </p:spPr>
      </p:pic>
      <p:sp>
        <p:nvSpPr>
          <p:cNvPr id="14" name="TextBox 13"/>
          <p:cNvSpPr txBox="1"/>
          <p:nvPr/>
        </p:nvSpPr>
        <p:spPr>
          <a:xfrm>
            <a:off x="993775" y="1638300"/>
            <a:ext cx="5269865" cy="3108543"/>
          </a:xfrm>
          <a:prstGeom prst="rect">
            <a:avLst/>
          </a:prstGeom>
          <a:noFill/>
        </p:spPr>
        <p:txBody>
          <a:bodyPr wrap="square" rtlCol="0">
            <a:spAutoFit/>
          </a:bodyPr>
          <a:lstStyle/>
          <a:p>
            <a:r>
              <a:rPr lang="en-US" sz="2800" dirty="0"/>
              <a:t>Who described this flap?</a:t>
            </a:r>
          </a:p>
          <a:p>
            <a:endParaRPr lang="en-US" sz="2800" dirty="0"/>
          </a:p>
          <a:p>
            <a:r>
              <a:rPr lang="en-US" sz="2800" dirty="0"/>
              <a:t>What kind of injuries is this flap appropriate for?</a:t>
            </a:r>
          </a:p>
          <a:p>
            <a:endParaRPr lang="en-US" sz="2800" dirty="0"/>
          </a:p>
          <a:p>
            <a:r>
              <a:rPr lang="en-US" sz="2800" dirty="0"/>
              <a:t>What is the maximum advancement for this kind of flaps?</a:t>
            </a:r>
          </a:p>
        </p:txBody>
      </p:sp>
    </p:spTree>
    <p:extLst>
      <p:ext uri="{BB962C8B-B14F-4D97-AF65-F5344CB8AC3E}">
        <p14:creationId xmlns:p14="http://schemas.microsoft.com/office/powerpoint/2010/main" val="15038618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601</TotalTime>
  <Words>3573</Words>
  <Application>Microsoft Office PowerPoint</Application>
  <PresentationFormat>Widescreen</PresentationFormat>
  <Paragraphs>226</Paragraphs>
  <Slides>28</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AtlasGrotesk</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Record a Presentation</dc:title>
  <dc:subject/>
  <dc:creator>Orians, A.J.</dc:creator>
  <cp:keywords/>
  <dc:description/>
  <cp:lastModifiedBy>O365</cp:lastModifiedBy>
  <cp:revision>52</cp:revision>
  <dcterms:modified xsi:type="dcterms:W3CDTF">2023-05-29T17:13:38Z</dcterms:modified>
  <cp:category/>
</cp:coreProperties>
</file>