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7"/>
  </p:notesMasterIdLst>
  <p:sldIdLst>
    <p:sldId id="260" r:id="rId2"/>
    <p:sldId id="257" r:id="rId3"/>
    <p:sldId id="261" r:id="rId4"/>
    <p:sldId id="262" r:id="rId5"/>
    <p:sldId id="258" r:id="rId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43A934-0B2D-C949-856D-567B51C1799B}" v="15" dt="2023-05-19T13:21:11.7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94645"/>
  </p:normalViewPr>
  <p:slideViewPr>
    <p:cSldViewPr snapToGrid="0" snapToObjects="1">
      <p:cViewPr>
        <p:scale>
          <a:sx n="107" d="100"/>
          <a:sy n="107" d="100"/>
        </p:scale>
        <p:origin x="84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3">
            <a:extLst>
              <a:ext uri="{FF2B5EF4-FFF2-40B4-BE49-F238E27FC236}">
                <a16:creationId xmlns:a16="http://schemas.microsoft.com/office/drawing/2014/main" id="{D41C71F3-00B0-4D50-CF2E-D5D5220D37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AAA5FAC7-FE37-D255-8A56-1A9A668434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B5E0C-15C9-9BF8-82B6-51375E913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07D94-8181-FA47-8815-A4E2FD121091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A2DF8-BEA4-7056-C799-488413E1F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AD4A5-8ADE-7628-47DA-410EBB90C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66E288-E55D-D743-B473-F1B7F0FEBEF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04094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C4FD1-B964-3D34-6D3D-C3DE49CE4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A7D37-14AB-894C-BD8F-F6F6CFA77620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565BF-7091-F921-C76B-45A03475A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C462-DDEE-EEE3-834C-0B77B9BC9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1CAD5-7525-954B-9CFA-0F80CEB16D4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3554765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85DF3-AEF5-E64B-26C3-94B327B6D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7287D-3E82-3149-8BAB-FA9662642B66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F9F6E-33CB-4B8D-FBAD-841C6A66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E77B7-5E68-52C8-6A0B-0A4D40697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5A109-4491-3A4E-81E6-19744776179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75674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672D7-AB51-BA2C-682E-E644DB41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1ABBE-21D3-474D-81D2-9F18753D58BD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D826D-EE04-1B46-C593-E5BD7F8E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B33DF-3426-6478-6E4C-2FFDC222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FE55B-E959-2842-ABE2-CB62AFA5F56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442371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7C4C6-B06D-8EF8-200D-B421890FF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250F2-5897-424A-A3D4-BDC6AA60E3D6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E60C0-09A4-94C4-9821-BE864E2A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C42AC-FFE1-969D-C43F-7976AEEE7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34CA8-F53B-0B44-AA30-96F8EED1943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589761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6B2649-66FC-D8F3-158F-157A50907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A3D2E-D341-B643-B4C8-B6B91873195E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D18116-5EAE-7EF4-7653-B5A22B26C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A87B1B2-8598-BD6D-47CC-5BE123B1A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0304E-B575-6B42-A620-D977344A70D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2279041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0281CC6-1CFC-6AE4-8473-64E101346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F91FC-8180-7C4D-A709-5955E34E3BF6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92BC458-DE77-3254-F2C5-B7E4E80F1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B8E092-882C-B2EA-D62D-C2E92EC1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CF339-03D0-964B-9AEB-E94BBAD4A62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2748366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7D361D-3850-F852-62A4-89D8FC265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1C0A4-50F3-1942-83F9-1F506E069AA2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CAC53CB-F3F3-BF23-622B-B391BEA25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AFA870E-057D-B044-DB89-328FA204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AA2F1-F4CC-AD48-92D1-3C22D8B401F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967088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01DCDB2-FC38-A816-FDA2-AB41E9BE6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46C62-CBA8-CD41-8130-1F365C455EB8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C73A505-3556-4DF3-70F8-5DC4CA9E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021F4E7-03F1-ACD4-6FB9-C8716FDF4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1DC72-60D2-8E41-81A0-15AEA50D488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5960352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032DC5-A866-4E5A-8561-5DF560BFC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0CA2-C401-8749-8669-0DCE30856445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E2CF16-5113-0EE7-935F-9E722C81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B3B0EC-5F83-96A4-539B-FC0BF839D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7F995A-D098-B047-B6E8-BB420A4819A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09840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6F38F5-922F-CB34-72BE-7041457E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2A77-D386-ED47-AFD5-8538CC2C4071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5BD951-3E89-585C-F6E7-5DA2D7B2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807005-46E8-CF04-29DF-67D2EE11F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25C4C-F5DA-2949-92E5-93103FC2E9B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7015449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D486B5B-2B5B-CDDA-F11D-BFA21ED74E7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4E1A02F-8976-0592-1347-51C0C306B3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E193E-3085-D323-E23A-9781CE9A51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0EA6FEF-56B4-7D47-BFE3-FD79C437808F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55CC4-E212-5BE0-ECB2-E2D8193BE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1FA27-5691-9996-A41C-3E0693FA5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1B6F0A5-B009-354D-AF9C-73D803B83210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7">
            <a:extLst>
              <a:ext uri="{FF2B5EF4-FFF2-40B4-BE49-F238E27FC236}">
                <a16:creationId xmlns:a16="http://schemas.microsoft.com/office/drawing/2014/main" id="{CECC4F85-8956-8917-1565-C33B7265B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8" y="2811463"/>
            <a:ext cx="46561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rgbClr val="6D102F"/>
                </a:solidFill>
              </a:rPr>
              <a:t>Global Hand Teaching Programme</a:t>
            </a:r>
          </a:p>
        </p:txBody>
      </p:sp>
      <p:pic>
        <p:nvPicPr>
          <p:cNvPr id="14338" name="Picture 8">
            <a:extLst>
              <a:ext uri="{FF2B5EF4-FFF2-40B4-BE49-F238E27FC236}">
                <a16:creationId xmlns:a16="http://schemas.microsoft.com/office/drawing/2014/main" id="{A1F6D9FD-58F6-C514-C348-CA63DB63B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685800"/>
            <a:ext cx="23590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9">
            <a:extLst>
              <a:ext uri="{FF2B5EF4-FFF2-40B4-BE49-F238E27FC236}">
                <a16:creationId xmlns:a16="http://schemas.microsoft.com/office/drawing/2014/main" id="{D379298C-2832-C528-55BD-45AFEF439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8" y="4417661"/>
            <a:ext cx="77676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575958"/>
                </a:solidFill>
              </a:rPr>
              <a:t>Module 3.10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575958"/>
                </a:solidFill>
              </a:rPr>
              <a:t>Amputation, transplantation &amp; prostheses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000" b="1" dirty="0">
              <a:solidFill>
                <a:srgbClr val="575958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575958"/>
                </a:solidFill>
              </a:rPr>
              <a:t>CBDs</a:t>
            </a:r>
          </a:p>
        </p:txBody>
      </p:sp>
      <p:pic>
        <p:nvPicPr>
          <p:cNvPr id="14340" name="Picture 10">
            <a:extLst>
              <a:ext uri="{FF2B5EF4-FFF2-40B4-BE49-F238E27FC236}">
                <a16:creationId xmlns:a16="http://schemas.microsoft.com/office/drawing/2014/main" id="{B97DCCB1-6B78-27FD-3A5E-4D30D0E10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289" y="2507404"/>
            <a:ext cx="4656137" cy="309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>
            <a:extLst>
              <a:ext uri="{FF2B5EF4-FFF2-40B4-BE49-F238E27FC236}">
                <a16:creationId xmlns:a16="http://schemas.microsoft.com/office/drawing/2014/main" id="{80DD4FF9-BBA2-ED47-9710-B70ED4F3F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28638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F5A4B3-49F3-717F-B091-44A625F44487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31DAD2-FCEB-2778-44F1-EDEE875F5AC6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9">
            <a:extLst>
              <a:ext uri="{FF2B5EF4-FFF2-40B4-BE49-F238E27FC236}">
                <a16:creationId xmlns:a16="http://schemas.microsoft.com/office/drawing/2014/main" id="{75E6BD48-8151-82C1-1B07-F2BFDDFB4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10">
            <a:extLst>
              <a:ext uri="{FF2B5EF4-FFF2-40B4-BE49-F238E27FC236}">
                <a16:creationId xmlns:a16="http://schemas.microsoft.com/office/drawing/2014/main" id="{6014E09F-F9ED-43D1-0381-9E004D132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649750"/>
            <a:ext cx="5465763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/>
            <a:r>
              <a:rPr lang="en-GB" altLang="en-US" sz="2000" dirty="0">
                <a:solidFill>
                  <a:srgbClr val="575958"/>
                </a:solidFill>
              </a:rPr>
              <a:t>35yr old polytrauma following a car accident. Crush injury to the right forearm and hand associated with devascularisation, bone and skin loss, plus a right open femur fracture and splenic injury requiring emergent laparotomy.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rgbClr val="575958"/>
              </a:solidFill>
            </a:endParaRPr>
          </a:p>
          <a:p>
            <a:pPr algn="just" rtl="0" fontAlgn="base">
              <a:buFont typeface="+mj-lt"/>
              <a:buAutoNum type="arabicPeriod"/>
            </a:pPr>
            <a:r>
              <a:rPr lang="en-GB" b="1" dirty="0">
                <a:solidFill>
                  <a:srgbClr val="000000"/>
                </a:solidFill>
              </a:rPr>
              <a:t>Is limb salvage an option here? What features may make primary amputation more favourable?</a:t>
            </a:r>
          </a:p>
          <a:p>
            <a:pPr algn="just" rtl="0" fontAlgn="base">
              <a:buFont typeface="+mj-lt"/>
              <a:buAutoNum type="arabicPeriod"/>
            </a:pPr>
            <a:endParaRPr lang="en-GB" sz="18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 rtl="0" fontAlgn="base">
              <a:buFont typeface="+mj-lt"/>
              <a:buAutoNum type="arabicPeriod"/>
            </a:pPr>
            <a:r>
              <a:rPr lang="en-GB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 what level would you amputate? Would you consider elbow disarticulation and why?</a:t>
            </a:r>
          </a:p>
        </p:txBody>
      </p:sp>
      <p:sp>
        <p:nvSpPr>
          <p:cNvPr id="4103" name="TextBox 11">
            <a:extLst>
              <a:ext uri="{FF2B5EF4-FFF2-40B4-BE49-F238E27FC236}">
                <a16:creationId xmlns:a16="http://schemas.microsoft.com/office/drawing/2014/main" id="{B1902FE6-8291-10E1-5BE4-6EFB5FB62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33DF2A-14C6-19F7-6548-0737BBFC8D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5" t="33923" r="37364" b="19571"/>
          <a:stretch/>
        </p:blipFill>
        <p:spPr>
          <a:xfrm>
            <a:off x="6842715" y="1893492"/>
            <a:ext cx="4503149" cy="34348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>
            <a:extLst>
              <a:ext uri="{FF2B5EF4-FFF2-40B4-BE49-F238E27FC236}">
                <a16:creationId xmlns:a16="http://schemas.microsoft.com/office/drawing/2014/main" id="{80DD4FF9-BBA2-ED47-9710-B70ED4F3F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28638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F5A4B3-49F3-717F-B091-44A625F44487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31DAD2-FCEB-2778-44F1-EDEE875F5AC6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9">
            <a:extLst>
              <a:ext uri="{FF2B5EF4-FFF2-40B4-BE49-F238E27FC236}">
                <a16:creationId xmlns:a16="http://schemas.microsoft.com/office/drawing/2014/main" id="{75E6BD48-8151-82C1-1B07-F2BFDDFB4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10">
            <a:extLst>
              <a:ext uri="{FF2B5EF4-FFF2-40B4-BE49-F238E27FC236}">
                <a16:creationId xmlns:a16="http://schemas.microsoft.com/office/drawing/2014/main" id="{6014E09F-F9ED-43D1-0381-9E004D132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455" y="1948987"/>
            <a:ext cx="546576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/>
            <a:endParaRPr lang="en-GB" altLang="en-US" sz="2000" dirty="0">
              <a:solidFill>
                <a:srgbClr val="575958"/>
              </a:solidFill>
            </a:endParaRPr>
          </a:p>
          <a:p>
            <a:pPr algn="just" rtl="0" fontAlgn="base">
              <a:buFont typeface="+mj-lt"/>
              <a:buAutoNum type="arabicPeriod"/>
            </a:pPr>
            <a:r>
              <a:rPr lang="en-GB" b="1" dirty="0">
                <a:solidFill>
                  <a:srgbClr val="000000"/>
                </a:solidFill>
              </a:rPr>
              <a:t>Is this an active or passive prosthesis?</a:t>
            </a:r>
          </a:p>
          <a:p>
            <a:pPr algn="just" rtl="0" fontAlgn="base">
              <a:buFont typeface="+mj-lt"/>
              <a:buAutoNum type="arabicPeriod"/>
            </a:pPr>
            <a:endParaRPr lang="en-GB" b="1" dirty="0">
              <a:solidFill>
                <a:srgbClr val="000000"/>
              </a:solidFill>
            </a:endParaRPr>
          </a:p>
          <a:p>
            <a:pPr algn="just" rtl="0" fontAlgn="base">
              <a:buFont typeface="+mj-lt"/>
              <a:buAutoNum type="arabicPeriod"/>
            </a:pPr>
            <a:r>
              <a:rPr lang="en-GB" b="1" dirty="0">
                <a:solidFill>
                  <a:srgbClr val="000000"/>
                </a:solidFill>
              </a:rPr>
              <a:t>At what amputation level might you use it?</a:t>
            </a:r>
          </a:p>
          <a:p>
            <a:pPr algn="just" rtl="0" fontAlgn="base">
              <a:buFont typeface="+mj-lt"/>
              <a:buAutoNum type="arabicPeriod"/>
            </a:pPr>
            <a:endParaRPr lang="en-GB" b="1" dirty="0">
              <a:solidFill>
                <a:srgbClr val="000000"/>
              </a:solidFill>
            </a:endParaRPr>
          </a:p>
          <a:p>
            <a:pPr algn="just" rtl="0" fontAlgn="base">
              <a:buFont typeface="+mj-lt"/>
              <a:buAutoNum type="arabicPeriod"/>
            </a:pPr>
            <a:r>
              <a:rPr lang="en-GB" b="1" dirty="0">
                <a:solidFill>
                  <a:srgbClr val="000000"/>
                </a:solidFill>
              </a:rPr>
              <a:t>Name the labelled components</a:t>
            </a:r>
          </a:p>
          <a:p>
            <a:pPr algn="just" rtl="0" fontAlgn="base">
              <a:buFont typeface="+mj-lt"/>
              <a:buAutoNum type="arabicPeriod"/>
            </a:pPr>
            <a:endParaRPr lang="en-GB" sz="18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103" name="TextBox 11">
            <a:extLst>
              <a:ext uri="{FF2B5EF4-FFF2-40B4-BE49-F238E27FC236}">
                <a16:creationId xmlns:a16="http://schemas.microsoft.com/office/drawing/2014/main" id="{B1902FE6-8291-10E1-5BE4-6EFB5FB62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2D03F1-5B9F-1ED9-5DE2-DB1E46EEC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78" t="36432" r="30973" b="30961"/>
          <a:stretch/>
        </p:blipFill>
        <p:spPr>
          <a:xfrm>
            <a:off x="6639469" y="2210924"/>
            <a:ext cx="4706394" cy="28393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151115-D89D-C6B9-3E6C-02B7DB384476}"/>
              </a:ext>
            </a:extLst>
          </p:cNvPr>
          <p:cNvSpPr txBox="1"/>
          <p:nvPr/>
        </p:nvSpPr>
        <p:spPr>
          <a:xfrm>
            <a:off x="10783758" y="238471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96AC02-3C17-2D41-0521-EFBE3CE1038C}"/>
              </a:ext>
            </a:extLst>
          </p:cNvPr>
          <p:cNvSpPr txBox="1"/>
          <p:nvPr/>
        </p:nvSpPr>
        <p:spPr>
          <a:xfrm>
            <a:off x="6639469" y="3810001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5425B-9748-B5D5-2BBC-461A160723FA}"/>
              </a:ext>
            </a:extLst>
          </p:cNvPr>
          <p:cNvSpPr txBox="1"/>
          <p:nvPr/>
        </p:nvSpPr>
        <p:spPr>
          <a:xfrm>
            <a:off x="6713705" y="447810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65A5B-0911-DDBD-C2B0-65A67D2B4C79}"/>
              </a:ext>
            </a:extLst>
          </p:cNvPr>
          <p:cNvSpPr txBox="1"/>
          <p:nvPr/>
        </p:nvSpPr>
        <p:spPr>
          <a:xfrm>
            <a:off x="9774963" y="4680970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E50713-6382-908F-D563-D5E840C24B0D}"/>
              </a:ext>
            </a:extLst>
          </p:cNvPr>
          <p:cNvCxnSpPr>
            <a:cxnSpLocks/>
          </p:cNvCxnSpPr>
          <p:nvPr/>
        </p:nvCxnSpPr>
        <p:spPr>
          <a:xfrm flipV="1">
            <a:off x="10769600" y="2680801"/>
            <a:ext cx="68289" cy="2623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84D678-79D7-B6F8-C65A-8AE06A0E3CF0}"/>
              </a:ext>
            </a:extLst>
          </p:cNvPr>
          <p:cNvCxnSpPr>
            <a:cxnSpLocks/>
          </p:cNvCxnSpPr>
          <p:nvPr/>
        </p:nvCxnSpPr>
        <p:spPr>
          <a:xfrm flipV="1">
            <a:off x="9938630" y="4571872"/>
            <a:ext cx="63292" cy="1372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6B0C8F-3D88-9DDC-C069-53AE269EAA41}"/>
              </a:ext>
            </a:extLst>
          </p:cNvPr>
          <p:cNvCxnSpPr>
            <a:cxnSpLocks/>
          </p:cNvCxnSpPr>
          <p:nvPr/>
        </p:nvCxnSpPr>
        <p:spPr>
          <a:xfrm flipV="1">
            <a:off x="6958511" y="4332157"/>
            <a:ext cx="226959" cy="2832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8CDF91-0A20-44CE-CE17-E30DCFDC8B04}"/>
              </a:ext>
            </a:extLst>
          </p:cNvPr>
          <p:cNvCxnSpPr>
            <a:cxnSpLocks/>
          </p:cNvCxnSpPr>
          <p:nvPr/>
        </p:nvCxnSpPr>
        <p:spPr>
          <a:xfrm flipV="1">
            <a:off x="6820679" y="3573465"/>
            <a:ext cx="584462" cy="31688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463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>
            <a:extLst>
              <a:ext uri="{FF2B5EF4-FFF2-40B4-BE49-F238E27FC236}">
                <a16:creationId xmlns:a16="http://schemas.microsoft.com/office/drawing/2014/main" id="{80DD4FF9-BBA2-ED47-9710-B70ED4F3F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28638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F5A4B3-49F3-717F-B091-44A625F44487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31DAD2-FCEB-2778-44F1-EDEE875F5AC6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9">
            <a:extLst>
              <a:ext uri="{FF2B5EF4-FFF2-40B4-BE49-F238E27FC236}">
                <a16:creationId xmlns:a16="http://schemas.microsoft.com/office/drawing/2014/main" id="{75E6BD48-8151-82C1-1B07-F2BFDDFB4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10">
            <a:extLst>
              <a:ext uri="{FF2B5EF4-FFF2-40B4-BE49-F238E27FC236}">
                <a16:creationId xmlns:a16="http://schemas.microsoft.com/office/drawing/2014/main" id="{6014E09F-F9ED-43D1-0381-9E004D132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649750"/>
            <a:ext cx="546576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buAutoNum type="arabicPeriod"/>
            </a:pPr>
            <a:r>
              <a:rPr lang="en-GB" sz="2000" b="1" i="0" dirty="0">
                <a:solidFill>
                  <a:srgbClr val="575958"/>
                </a:solidFill>
                <a:effectLst/>
                <a:latin typeface="Calibri" panose="020F0502020204030204" pitchFamily="34" charset="0"/>
              </a:rPr>
              <a:t>What are the ideal characteristics of a hand transplant recipient?</a:t>
            </a:r>
          </a:p>
          <a:p>
            <a:pPr eaLnBrk="1" hangingPunct="1">
              <a:buAutoNum type="arabicPeriod"/>
            </a:pPr>
            <a:endParaRPr lang="en-GB" sz="2000" b="1" dirty="0">
              <a:solidFill>
                <a:srgbClr val="575958"/>
              </a:solidFill>
            </a:endParaRPr>
          </a:p>
          <a:p>
            <a:pPr eaLnBrk="1" hangingPunct="1">
              <a:buAutoNum type="arabicPeriod"/>
            </a:pPr>
            <a:r>
              <a:rPr lang="en-GB" sz="2000" b="1" i="0" dirty="0">
                <a:solidFill>
                  <a:srgbClr val="575958"/>
                </a:solidFill>
                <a:effectLst/>
                <a:latin typeface="Calibri" panose="020F0502020204030204" pitchFamily="34" charset="0"/>
              </a:rPr>
              <a:t>What level of amputation tend to do best with a transplantation?</a:t>
            </a:r>
          </a:p>
          <a:p>
            <a:pPr eaLnBrk="1" hangingPunct="1">
              <a:buAutoNum type="arabicPeriod"/>
            </a:pPr>
            <a:endParaRPr lang="en-GB" sz="2000" b="1" dirty="0">
              <a:solidFill>
                <a:srgbClr val="575958"/>
              </a:solidFill>
            </a:endParaRPr>
          </a:p>
          <a:p>
            <a:pPr eaLnBrk="1" hangingPunct="1">
              <a:buAutoNum type="arabicPeriod"/>
            </a:pPr>
            <a:r>
              <a:rPr lang="en-GB" sz="2000" b="1" i="0" dirty="0">
                <a:solidFill>
                  <a:srgbClr val="575958"/>
                </a:solidFill>
                <a:effectLst/>
                <a:latin typeface="Calibri" panose="020F0502020204030204" pitchFamily="34" charset="0"/>
              </a:rPr>
              <a:t>What are some of the potential complications associated with transplantation?</a:t>
            </a:r>
            <a:endParaRPr lang="en-GB" sz="18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103" name="TextBox 11">
            <a:extLst>
              <a:ext uri="{FF2B5EF4-FFF2-40B4-BE49-F238E27FC236}">
                <a16:creationId xmlns:a16="http://schemas.microsoft.com/office/drawing/2014/main" id="{B1902FE6-8291-10E1-5BE4-6EFB5FB62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pic>
        <p:nvPicPr>
          <p:cNvPr id="2050" name="Picture 2" descr="The Hollywood Exec and the Hand Transplant That Changed His Life Los  Angeles Magazine">
            <a:extLst>
              <a:ext uri="{FF2B5EF4-FFF2-40B4-BE49-F238E27FC236}">
                <a16:creationId xmlns:a16="http://schemas.microsoft.com/office/drawing/2014/main" id="{C8CEAADC-A228-BD23-C51B-D80002A5C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2018035"/>
            <a:ext cx="4508500" cy="322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55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id="{DEDEA00F-1FCC-3B12-1DD8-8D0EC321C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685800"/>
            <a:ext cx="23590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>
            <a:extLst>
              <a:ext uri="{FF2B5EF4-FFF2-40B4-BE49-F238E27FC236}">
                <a16:creationId xmlns:a16="http://schemas.microsoft.com/office/drawing/2014/main" id="{A9F4C774-0FD2-C226-4724-608B82689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8" y="2791822"/>
            <a:ext cx="77676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000" b="1" dirty="0">
                <a:solidFill>
                  <a:srgbClr val="6D102F"/>
                </a:solidFill>
              </a:rPr>
              <a:t>Questions?</a:t>
            </a:r>
          </a:p>
        </p:txBody>
      </p:sp>
      <p:pic>
        <p:nvPicPr>
          <p:cNvPr id="7172" name="Picture 6">
            <a:extLst>
              <a:ext uri="{FF2B5EF4-FFF2-40B4-BE49-F238E27FC236}">
                <a16:creationId xmlns:a16="http://schemas.microsoft.com/office/drawing/2014/main" id="{3A3E2182-B6DF-553F-E08F-51924667A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61"/>
          <a:stretch>
            <a:fillRect/>
          </a:stretch>
        </p:blipFill>
        <p:spPr bwMode="auto">
          <a:xfrm>
            <a:off x="757238" y="4784725"/>
            <a:ext cx="884872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and question - Church Of Christ At Gold Hill Road | Church | Religion">
            <a:extLst>
              <a:ext uri="{FF2B5EF4-FFF2-40B4-BE49-F238E27FC236}">
                <a16:creationId xmlns:a16="http://schemas.microsoft.com/office/drawing/2014/main" id="{520B1E0C-A7BC-D57B-57BD-2921463CD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t="3935" b="3935"/>
          <a:stretch/>
        </p:blipFill>
        <p:spPr bwMode="auto">
          <a:xfrm>
            <a:off x="6152728" y="685799"/>
            <a:ext cx="6039272" cy="430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C0E291-5D08-DCF0-04C6-EB20B99B3929}"/>
              </a:ext>
            </a:extLst>
          </p:cNvPr>
          <p:cNvSpPr txBox="1"/>
          <p:nvPr/>
        </p:nvSpPr>
        <p:spPr>
          <a:xfrm>
            <a:off x="1062038" y="403710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b="1" i="0" u="none" strike="noStrike" dirty="0">
                <a:solidFill>
                  <a:srgbClr val="6D102F"/>
                </a:solidFill>
                <a:effectLst/>
                <a:latin typeface="Calibri" panose="020F0502020204030204" pitchFamily="34" charset="0"/>
              </a:rPr>
              <a:t>For further information please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1" i="0" u="none" strike="noStrike" dirty="0">
                <a:solidFill>
                  <a:srgbClr val="6D102F"/>
                </a:solidFill>
                <a:effectLst/>
                <a:latin typeface="Calibri" panose="020F0502020204030204" pitchFamily="34" charset="0"/>
              </a:rPr>
              <a:t>get in touch via the channels below: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</TotalTime>
  <Words>175</Words>
  <Application>Microsoft Macintosh PowerPoint</Application>
  <PresentationFormat>Widescreen</PresentationFormat>
  <Paragraphs>34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Simon Parker</cp:lastModifiedBy>
  <cp:revision>13</cp:revision>
  <dcterms:modified xsi:type="dcterms:W3CDTF">2023-05-19T13:32:39Z</dcterms:modified>
  <cp:category/>
</cp:coreProperties>
</file>