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9"/>
  </p:notesMasterIdLst>
  <p:sldIdLst>
    <p:sldId id="256" r:id="rId2"/>
    <p:sldId id="257" r:id="rId3"/>
    <p:sldId id="261" r:id="rId4"/>
    <p:sldId id="262" r:id="rId5"/>
    <p:sldId id="263" r:id="rId6"/>
    <p:sldId id="264" r:id="rId7"/>
    <p:sldId id="258" r:id="rId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468"/>
    <p:restoredTop sz="63538"/>
  </p:normalViewPr>
  <p:slideViewPr>
    <p:cSldViewPr snapToGrid="0" snapToObjects="1">
      <p:cViewPr varScale="1">
        <p:scale>
          <a:sx n="35" d="100"/>
          <a:sy n="35" d="100"/>
        </p:scale>
        <p:origin x="176" y="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Shape 3">
            <a:extLst>
              <a:ext uri="{FF2B5EF4-FFF2-40B4-BE49-F238E27FC236}">
                <a16:creationId xmlns:a16="http://schemas.microsoft.com/office/drawing/2014/main" id="{EEA0134F-DF40-F7C0-D769-2A4AC3A53B9A}"/>
              </a:ext>
            </a:extLst>
          </p:cNvPr>
          <p:cNvSpPr>
            <a:spLocks noGrp="1" noRot="1" noChangeAspec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a:extLst>
              <a:ext uri="{FF2B5EF4-FFF2-40B4-BE49-F238E27FC236}">
                <a16:creationId xmlns:a16="http://schemas.microsoft.com/office/drawing/2014/main" id="{D5B70900-A519-F8ED-B9CA-F2E9C748839C}"/>
              </a:ext>
            </a:extLst>
          </p:cNvPr>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AB6E004D-A143-9553-6B30-3B19E5C89EC7}"/>
              </a:ext>
            </a:extLst>
          </p:cNvPr>
          <p:cNvSpPr>
            <a:spLocks noGrp="1" noRot="1" noChangeAspect="1" noTextEdit="1"/>
          </p:cNvSpPr>
          <p:nvPr>
            <p:ph type="sldImg"/>
          </p:nvPr>
        </p:nvSpPr>
        <p:spPr>
          <a:xfrm>
            <a:off x="381000" y="685800"/>
            <a:ext cx="6096000" cy="3429000"/>
          </a:xfrm>
          <a:ln>
            <a:headEnd/>
            <a:tailEnd/>
          </a:ln>
        </p:spPr>
      </p:sp>
      <p:sp>
        <p:nvSpPr>
          <p:cNvPr id="16386" name="Notes Placeholder 2">
            <a:extLst>
              <a:ext uri="{FF2B5EF4-FFF2-40B4-BE49-F238E27FC236}">
                <a16:creationId xmlns:a16="http://schemas.microsoft.com/office/drawing/2014/main" id="{5AAE7107-097A-69FF-7F76-5CC4B843568F}"/>
              </a:ext>
            </a:extLst>
          </p:cNvPr>
          <p:cNvSpPr txBox="1">
            <a:spLocks noGrp="1" noChangeArrowheads="1"/>
          </p:cNvSpPr>
          <p:nvPr>
            <p:ph type="body" idx="1"/>
          </p:nvPr>
        </p:nvSpPr>
        <p:spPr bwMode="auto"/>
        <p:txBody>
          <a:bodyPr vert="horz" wrap="square" numCol="1" compatLnSpc="1">
            <a:prstTxWarp prst="textNoShape">
              <a:avLst/>
            </a:prstTxWarp>
          </a:bodyPr>
          <a:lstStyle/>
          <a:p>
            <a:pPr>
              <a:spcBef>
                <a:spcPct val="0"/>
              </a:spcBef>
              <a:defRPr/>
            </a:pPr>
            <a:r>
              <a:rPr lang="en-GB" altLang="en-US" sz="1800" dirty="0">
                <a:latin typeface="AdvTT1875e499"/>
              </a:rPr>
              <a:t>Answers</a:t>
            </a:r>
          </a:p>
          <a:p>
            <a:pPr marL="342900" indent="-342900" algn="just">
              <a:lnSpc>
                <a:spcPct val="115000"/>
              </a:lnSpc>
              <a:buFont typeface="+mj-lt"/>
              <a:buAutoNum type="arabicPeriod"/>
              <a:defRPr/>
            </a:pPr>
            <a:r>
              <a:rPr lang="en-GB" sz="1800" b="1" dirty="0">
                <a:latin typeface="Calibri" panose="020F0502020204030204" pitchFamily="34" charset="0"/>
                <a:ea typeface="Calibri" panose="020F0502020204030204" pitchFamily="34" charset="0"/>
                <a:cs typeface="Times New Roman" panose="02020603050405020304" pitchFamily="18" charset="0"/>
              </a:rPr>
              <a:t>Describe the injury you see? 2. What structures might be involved</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15000"/>
              </a:lnSpc>
              <a:spcAft>
                <a:spcPts val="1000"/>
              </a:spcAft>
              <a:defRPr/>
            </a:pPr>
            <a:r>
              <a:rPr lang="en-GB" sz="1800" dirty="0">
                <a:latin typeface="Calibri" panose="020F0502020204030204" pitchFamily="34" charset="0"/>
                <a:ea typeface="Calibri" panose="020F0502020204030204" pitchFamily="34" charset="0"/>
                <a:cs typeface="Times New Roman" panose="02020603050405020304" pitchFamily="18" charset="0"/>
              </a:rPr>
              <a:t>It is a clinical photograph of the right index finger showing a Boutonniere deformity. This is due to an injury to the central slip of the extensor tendon which was not repaired. The patient is unable to extent the PIP joint and the DIP joint is in hyperextension.</a:t>
            </a:r>
          </a:p>
          <a:p>
            <a:pPr>
              <a:spcBef>
                <a:spcPct val="0"/>
              </a:spcBef>
              <a:defRPr/>
            </a:pPr>
            <a:endParaRPr lang="en-GB" altLang="en-US" sz="1800" dirty="0">
              <a:latin typeface="AdvTT1875e499"/>
            </a:endParaRPr>
          </a:p>
          <a:p>
            <a:pPr>
              <a:spcBef>
                <a:spcPct val="0"/>
              </a:spcBef>
              <a:defRPr/>
            </a:pPr>
            <a:r>
              <a:rPr lang="en-GB" altLang="en-US" sz="1800" dirty="0">
                <a:latin typeface="AdvTT1875e499"/>
              </a:rPr>
              <a:t>3. </a:t>
            </a:r>
          </a:p>
          <a:p>
            <a:pPr>
              <a:spcBef>
                <a:spcPct val="0"/>
              </a:spcBef>
              <a:defRPr/>
            </a:pPr>
            <a:r>
              <a:rPr lang="en-GB" altLang="en-US" sz="1800" dirty="0">
                <a:latin typeface="AdvTT1875e499"/>
              </a:rPr>
              <a:t>Acute boutonniere deformity</a:t>
            </a:r>
          </a:p>
          <a:p>
            <a:pPr>
              <a:spcBef>
                <a:spcPct val="0"/>
              </a:spcBef>
              <a:defRPr/>
            </a:pPr>
            <a:r>
              <a:rPr lang="en-GB" altLang="en-US" sz="1800" dirty="0">
                <a:latin typeface="AdvTT1875e499"/>
              </a:rPr>
              <a:t>Modified Elson test: DIPJ extension is limited in PIPJ flexion due to tethering of the lateral bands at the trifurcation of the extensor tendon. If the central slip is injured, the tethering is lost, allowing active DIPJ extension despite PIPJ flexion.</a:t>
            </a:r>
          </a:p>
          <a:p>
            <a:pPr>
              <a:spcBef>
                <a:spcPct val="0"/>
              </a:spcBef>
              <a:defRPr/>
            </a:pPr>
            <a:endParaRPr lang="en-GB" altLang="en-US" sz="1800" dirty="0">
              <a:latin typeface="AdvTT1875e499"/>
            </a:endParaRPr>
          </a:p>
          <a:p>
            <a:pPr>
              <a:spcBef>
                <a:spcPct val="0"/>
              </a:spcBef>
              <a:defRPr/>
            </a:pPr>
            <a:endParaRPr lang="en-GB" altLang="en-US" sz="1800" dirty="0">
              <a:latin typeface="AdvTT1875e499"/>
            </a:endParaRPr>
          </a:p>
          <a:p>
            <a:pPr marL="914400" algn="just">
              <a:lnSpc>
                <a:spcPct val="115000"/>
              </a:lnSpc>
              <a:defRPr/>
            </a:pPr>
            <a:r>
              <a:rPr lang="en-GB" altLang="en-US" sz="1800" dirty="0">
                <a:latin typeface="AdvTT1875e499"/>
              </a:rPr>
              <a:t>4. </a:t>
            </a:r>
            <a:r>
              <a:rPr lang="en-GB" sz="1800" dirty="0">
                <a:latin typeface="Calibri" panose="020F0502020204030204" pitchFamily="34" charset="0"/>
                <a:ea typeface="Calibri" panose="020F0502020204030204" pitchFamily="34" charset="0"/>
                <a:cs typeface="Times New Roman" panose="02020603050405020304" pitchFamily="18" charset="0"/>
              </a:rPr>
              <a:t>I will take a detailed history and perform a clinical examination. I would like to check if the finger can be passively fully straightened. I would like to check if the wound has healed and that there are no other injuries. I will also get an X-Ray of the finger to make sure that there are no bony or joint injuries.</a:t>
            </a:r>
          </a:p>
          <a:p>
            <a:pPr marL="914400" algn="just">
              <a:lnSpc>
                <a:spcPct val="115000"/>
              </a:lnSpc>
              <a:defRPr/>
            </a:pPr>
            <a:r>
              <a:rPr lang="en-GB" sz="1800" dirty="0">
                <a:latin typeface="Calibri" panose="020F0502020204030204" pitchFamily="34" charset="0"/>
                <a:ea typeface="Calibri" panose="020F0502020204030204" pitchFamily="34" charset="0"/>
                <a:cs typeface="Times New Roman" panose="02020603050405020304" pitchFamily="18" charset="0"/>
              </a:rPr>
              <a:t>I will discuss the treatment plan with the patient. It will need an exploration and repair of the central slip. This can be done under local anaesthetic. If the central slip is injured very close to the insertion, I am also need to use a K-wire across the joint to keep it in extension.</a:t>
            </a:r>
          </a:p>
          <a:p>
            <a:pPr marL="914400" algn="just">
              <a:lnSpc>
                <a:spcPct val="115000"/>
              </a:lnSpc>
              <a:defRPr/>
            </a:pPr>
            <a:r>
              <a:rPr lang="en-GB" sz="1800" dirty="0">
                <a:latin typeface="Calibri" panose="020F0502020204030204" pitchFamily="34" charset="0"/>
                <a:ea typeface="Calibri" panose="020F0502020204030204" pitchFamily="34" charset="0"/>
                <a:cs typeface="Times New Roman" panose="02020603050405020304" pitchFamily="18" charset="0"/>
              </a:rPr>
              <a:t> </a:t>
            </a:r>
          </a:p>
          <a:p>
            <a:pPr marL="914400" algn="just">
              <a:lnSpc>
                <a:spcPct val="115000"/>
              </a:lnSpc>
              <a:defRPr/>
            </a:pPr>
            <a:r>
              <a:rPr lang="en-GB" sz="1800" b="1" dirty="0">
                <a:latin typeface="Calibri" panose="020F0502020204030204" pitchFamily="34" charset="0"/>
                <a:ea typeface="Calibri" panose="020F0502020204030204" pitchFamily="34" charset="0"/>
                <a:cs typeface="Times New Roman" panose="02020603050405020304" pitchFamily="18" charset="0"/>
              </a:rPr>
              <a:t>5.  If you don’t treat this condition what is the likely long term results?</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15000"/>
              </a:lnSpc>
              <a:defRPr/>
            </a:pPr>
            <a:r>
              <a:rPr lang="en-GB" sz="1800" dirty="0">
                <a:latin typeface="Calibri" panose="020F0502020204030204" pitchFamily="34" charset="0"/>
                <a:ea typeface="Calibri" panose="020F0502020204030204" pitchFamily="34" charset="0"/>
                <a:cs typeface="Times New Roman" panose="02020603050405020304" pitchFamily="18" charset="0"/>
              </a:rPr>
              <a:t>If you don’t treat it, the deformity is likely to get worse and the joint will get stiffer. Later on it may not be possible to passively straighten the finger as the joint will develop a contracture. </a:t>
            </a:r>
          </a:p>
          <a:p>
            <a:pPr marL="914400" algn="just">
              <a:lnSpc>
                <a:spcPct val="115000"/>
              </a:lnSpc>
              <a:defRPr/>
            </a:pPr>
            <a:r>
              <a:rPr lang="en-GB" sz="1800" dirty="0">
                <a:latin typeface="Calibri" panose="020F0502020204030204" pitchFamily="34" charset="0"/>
                <a:ea typeface="Calibri" panose="020F0502020204030204" pitchFamily="34" charset="0"/>
                <a:cs typeface="Times New Roman" panose="02020603050405020304" pitchFamily="18" charset="0"/>
              </a:rPr>
              <a:t> </a:t>
            </a:r>
          </a:p>
          <a:p>
            <a:pPr marL="914400" algn="just">
              <a:lnSpc>
                <a:spcPct val="115000"/>
              </a:lnSpc>
              <a:defRPr/>
            </a:pPr>
            <a:r>
              <a:rPr lang="en-GB" sz="1800" b="1" dirty="0">
                <a:latin typeface="Calibri" panose="020F0502020204030204" pitchFamily="34" charset="0"/>
                <a:ea typeface="Calibri" panose="020F0502020204030204" pitchFamily="34" charset="0"/>
                <a:cs typeface="Times New Roman" panose="02020603050405020304" pitchFamily="18" charset="0"/>
              </a:rPr>
              <a:t>6. How will you rehabilitate the patient after repair?</a:t>
            </a:r>
          </a:p>
          <a:p>
            <a:pPr marL="914400" algn="just">
              <a:lnSpc>
                <a:spcPct val="115000"/>
              </a:lnSpc>
              <a:defRPr/>
            </a:pPr>
            <a:r>
              <a:rPr lang="en-GB" sz="1800" dirty="0">
                <a:latin typeface="Calibri" panose="020F0502020204030204" pitchFamily="34" charset="0"/>
                <a:ea typeface="Calibri" panose="020F0502020204030204" pitchFamily="34" charset="0"/>
                <a:cs typeface="Times New Roman" panose="02020603050405020304" pitchFamily="18" charset="0"/>
              </a:rPr>
              <a:t>After the operation I will apply a POP back slab volar aspect of the finger to keep the PIP joint straight. If I have used a K-wire across the PIP joint, I would keep it for four weeks. I will convert the POP back slab into a thermoplastic splint to keep the joint in extension. I will leave the DIP joint free and ask the patient to actively mobilise it. I will keep the splint for 6 weeks in total.</a:t>
            </a:r>
            <a:r>
              <a:rPr lang="en-GB" sz="3200" dirty="0"/>
              <a:t> </a:t>
            </a:r>
            <a:endParaRPr lang="en-GB" altLang="en-US" sz="1800" dirty="0">
              <a:latin typeface="AdvTT1875e499"/>
            </a:endParaRPr>
          </a:p>
          <a:p>
            <a:pPr>
              <a:spcBef>
                <a:spcPct val="0"/>
              </a:spcBef>
              <a:defRPr/>
            </a:pPr>
            <a:endParaRPr lang="en-GB" altLang="en-US" sz="1800" dirty="0">
              <a:latin typeface="AdvTT1875e499"/>
            </a:endParaRPr>
          </a:p>
          <a:p>
            <a:pPr>
              <a:spcBef>
                <a:spcPct val="0"/>
              </a:spcBef>
              <a:defRPr/>
            </a:pPr>
            <a:r>
              <a:rPr lang="en-GB" altLang="en-US" sz="1800" dirty="0">
                <a:latin typeface="AdvTT1875e499"/>
              </a:rPr>
              <a:t>Images:</a:t>
            </a:r>
          </a:p>
          <a:p>
            <a:pPr>
              <a:spcBef>
                <a:spcPct val="0"/>
              </a:spcBef>
              <a:defRPr/>
            </a:pPr>
            <a:r>
              <a:rPr lang="en-GB" altLang="en-US" sz="1800" dirty="0">
                <a:latin typeface="AdvTT1875e499"/>
              </a:rPr>
              <a:t>https://</a:t>
            </a:r>
            <a:r>
              <a:rPr lang="en-GB" altLang="en-US" sz="1800" dirty="0" err="1">
                <a:latin typeface="AdvTT1875e499"/>
              </a:rPr>
              <a:t>www.orthobullets.com</a:t>
            </a:r>
            <a:r>
              <a:rPr lang="en-GB" altLang="en-US" sz="1800" dirty="0">
                <a:latin typeface="AdvTT1875e499"/>
              </a:rPr>
              <a:t>/hand/6012/boutonniere-deformity</a:t>
            </a:r>
          </a:p>
          <a:p>
            <a:pPr>
              <a:spcBef>
                <a:spcPct val="0"/>
              </a:spcBef>
              <a:defRPr/>
            </a:pPr>
            <a:r>
              <a:rPr lang="en-US" altLang="en-US" dirty="0"/>
              <a:t>https://</a:t>
            </a:r>
            <a:r>
              <a:rPr lang="en-US" altLang="en-US" dirty="0" err="1"/>
              <a:t>journals.sagepub.com</a:t>
            </a:r>
            <a:r>
              <a:rPr lang="en-US" altLang="en-US" dirty="0"/>
              <a:t>/</a:t>
            </a:r>
            <a:r>
              <a:rPr lang="en-US" altLang="en-US" dirty="0" err="1"/>
              <a:t>doi</a:t>
            </a:r>
            <a:r>
              <a:rPr lang="en-US" altLang="en-US" dirty="0"/>
              <a:t>/abs/10.1177/175899830601100402?journalCode=</a:t>
            </a:r>
            <a:r>
              <a:rPr lang="en-US" altLang="en-US" dirty="0" err="1"/>
              <a:t>htha</a:t>
            </a: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A9F5B3FF-C6C7-369F-3DC5-60396BC43788}"/>
              </a:ext>
            </a:extLst>
          </p:cNvPr>
          <p:cNvSpPr>
            <a:spLocks noGrp="1" noRot="1" noChangeAspect="1" noTextEdit="1"/>
          </p:cNvSpPr>
          <p:nvPr>
            <p:ph type="sldImg"/>
          </p:nvPr>
        </p:nvSpPr>
        <p:spPr>
          <a:xfrm>
            <a:off x="381000" y="685800"/>
            <a:ext cx="6096000" cy="3429000"/>
          </a:xfrm>
          <a:ln>
            <a:headEnd/>
            <a:tailEnd/>
          </a:ln>
        </p:spPr>
      </p:sp>
      <p:sp>
        <p:nvSpPr>
          <p:cNvPr id="18434" name="Notes Placeholder 2">
            <a:extLst>
              <a:ext uri="{FF2B5EF4-FFF2-40B4-BE49-F238E27FC236}">
                <a16:creationId xmlns:a16="http://schemas.microsoft.com/office/drawing/2014/main" id="{B036AFC3-3A7B-B60E-FD50-C83B9DB209C4}"/>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r>
              <a:rPr lang="en-US" altLang="en-US"/>
              <a:t>Mallet injury</a:t>
            </a:r>
          </a:p>
          <a:p>
            <a:pPr>
              <a:spcBef>
                <a:spcPct val="0"/>
              </a:spcBef>
            </a:pPr>
            <a:r>
              <a:rPr lang="en-US" altLang="en-US"/>
              <a:t>Flexed DIPJ and reduced active extension of DIPJ</a:t>
            </a:r>
          </a:p>
          <a:p>
            <a:pPr>
              <a:spcBef>
                <a:spcPct val="0"/>
              </a:spcBef>
            </a:pPr>
            <a:r>
              <a:rPr lang="en-US" altLang="en-US"/>
              <a:t>Indications for surgery: open, crush injuries, significantly displaced or incongruent bony mallet injuries</a:t>
            </a:r>
          </a:p>
          <a:p>
            <a:pPr>
              <a:spcBef>
                <a:spcPct val="0"/>
              </a:spcBef>
            </a:pPr>
            <a:r>
              <a:rPr lang="en-US" altLang="en-US"/>
              <a:t>Options: extension splint; Ishiguro extension block wiring; primary repair of tendon-only injuries, tenodermodesis (closing skin and tendon en masse); transarticular wiring</a:t>
            </a:r>
          </a:p>
          <a:p>
            <a:pPr>
              <a:spcBef>
                <a:spcPct val="0"/>
              </a:spcBef>
            </a:pPr>
            <a:r>
              <a:rPr lang="en-US" altLang="en-US"/>
              <a:t>Rehab important points: patient compliance, regular review, maintain movement of the PIPJ, pragmatic approach.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23406CFC-B46E-77C6-7CE5-56BC7676DAE0}"/>
              </a:ext>
            </a:extLst>
          </p:cNvPr>
          <p:cNvSpPr>
            <a:spLocks noGrp="1" noRot="1" noChangeAspect="1" noTextEdit="1"/>
          </p:cNvSpPr>
          <p:nvPr>
            <p:ph type="sldImg"/>
          </p:nvPr>
        </p:nvSpPr>
        <p:spPr>
          <a:xfrm>
            <a:off x="381000" y="685800"/>
            <a:ext cx="6096000" cy="3429000"/>
          </a:xfrm>
          <a:ln>
            <a:headEnd/>
            <a:tailEnd/>
          </a:ln>
        </p:spPr>
      </p:sp>
      <p:sp>
        <p:nvSpPr>
          <p:cNvPr id="20482" name="Notes Placeholder 2">
            <a:extLst>
              <a:ext uri="{FF2B5EF4-FFF2-40B4-BE49-F238E27FC236}">
                <a16:creationId xmlns:a16="http://schemas.microsoft.com/office/drawing/2014/main" id="{2446F9B2-DE47-DDFE-3D7F-C0E6FEC0A988}"/>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r>
              <a:rPr lang="en-US" altLang="en-US"/>
              <a:t>Fight bite injury</a:t>
            </a:r>
          </a:p>
          <a:p>
            <a:pPr>
              <a:spcBef>
                <a:spcPct val="0"/>
              </a:spcBef>
            </a:pPr>
            <a:r>
              <a:rPr lang="en-US" altLang="en-US"/>
              <a:t>Considerations of assessment: reluctance in history, tendon retraction (injured in full flexion), clean vs. unclean, possible joint involvement.</a:t>
            </a:r>
          </a:p>
          <a:p>
            <a:pPr>
              <a:spcBef>
                <a:spcPct val="0"/>
              </a:spcBef>
            </a:pPr>
            <a:r>
              <a:rPr lang="en-US" altLang="en-US"/>
              <a:t>Structures: skin, extensor tendon, sagittal band, joint capsule, articular surface</a:t>
            </a:r>
          </a:p>
          <a:p>
            <a:pPr>
              <a:spcBef>
                <a:spcPct val="0"/>
              </a:spcBef>
            </a:pPr>
            <a:r>
              <a:rPr lang="en-US" altLang="en-US"/>
              <a:t>Management considerations: manage as septic arthritis, systematic evaluation of all structures under GA with arm tourniquet, joint not to be breached if not traumatically breached, swabs to guide antimicrobial therapy, relook washouts.</a:t>
            </a:r>
          </a:p>
          <a:p>
            <a:pPr>
              <a:spcBef>
                <a:spcPct val="0"/>
              </a:spcBef>
            </a:pPr>
            <a:r>
              <a:rPr lang="en-US" altLang="en-US"/>
              <a:t>Further surgeries might involve suture removal, or arthrodesis or amputation of damaged PIPJ.</a:t>
            </a:r>
          </a:p>
          <a:p>
            <a:pPr>
              <a:spcBef>
                <a:spcPct val="0"/>
              </a:spcBef>
            </a:pPr>
            <a:r>
              <a:rPr lang="en-US" altLang="en-US"/>
              <a:t>Organisms: classically ‘Eikenella corrodens’, but Staph and Strep species more common.</a:t>
            </a:r>
          </a:p>
          <a:p>
            <a:pPr>
              <a:spcBef>
                <a:spcPct val="0"/>
              </a:spcBef>
            </a:pPr>
            <a:endParaRPr lang="en-US" altLang="en-US"/>
          </a:p>
          <a:p>
            <a:pPr>
              <a:spcBef>
                <a:spcPct val="0"/>
              </a:spcBef>
            </a:pPr>
            <a:r>
              <a:rPr lang="en-US" altLang="en-US"/>
              <a:t>Images:</a:t>
            </a:r>
          </a:p>
          <a:p>
            <a:pPr>
              <a:spcBef>
                <a:spcPct val="0"/>
              </a:spcBef>
            </a:pPr>
            <a:r>
              <a:rPr lang="en-US" altLang="en-US"/>
              <a:t>https://www.orthobullets.com/hand/6104/human-bite</a:t>
            </a:r>
          </a:p>
          <a:p>
            <a:pPr>
              <a:spcBef>
                <a:spcPct val="0"/>
              </a:spcBef>
            </a:pPr>
            <a:r>
              <a:rPr lang="en-US" altLang="en-US"/>
              <a:t>https://www.sciencedirect.com/science/article/abs/pii/S1555415518307803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217D8EC3-00CC-5A18-DA3A-D6488F1011DB}"/>
              </a:ext>
            </a:extLst>
          </p:cNvPr>
          <p:cNvSpPr>
            <a:spLocks noGrp="1" noRot="1" noChangeAspect="1" noTextEdit="1"/>
          </p:cNvSpPr>
          <p:nvPr>
            <p:ph type="sldImg"/>
          </p:nvPr>
        </p:nvSpPr>
        <p:spPr>
          <a:xfrm>
            <a:off x="381000" y="685800"/>
            <a:ext cx="6096000" cy="3429000"/>
          </a:xfrm>
          <a:ln>
            <a:headEnd/>
            <a:tailEnd/>
          </a:ln>
        </p:spPr>
      </p:sp>
      <p:sp>
        <p:nvSpPr>
          <p:cNvPr id="20482" name="Notes Placeholder 2">
            <a:extLst>
              <a:ext uri="{FF2B5EF4-FFF2-40B4-BE49-F238E27FC236}">
                <a16:creationId xmlns:a16="http://schemas.microsoft.com/office/drawing/2014/main" id="{DB2E3045-3607-14DA-F21C-08BA7358B450}"/>
              </a:ext>
            </a:extLst>
          </p:cNvPr>
          <p:cNvSpPr txBox="1">
            <a:spLocks noGrp="1" noChangeArrowheads="1"/>
          </p:cNvSpPr>
          <p:nvPr>
            <p:ph type="body" idx="1"/>
          </p:nvPr>
        </p:nvSpPr>
        <p:spPr bwMode="auto"/>
        <p:txBody>
          <a:bodyPr vert="horz" wrap="square" numCol="1" compatLnSpc="1">
            <a:prstTxWarp prst="textNoShape">
              <a:avLst/>
            </a:prstTxWarp>
          </a:bodyPr>
          <a:lstStyle/>
          <a:p>
            <a:pPr algn="just">
              <a:lnSpc>
                <a:spcPct val="107000"/>
              </a:lnSpc>
              <a:spcAft>
                <a:spcPts val="800"/>
              </a:spcAft>
              <a:defRPr/>
            </a:pPr>
            <a:r>
              <a:rPr lang="en-GB" sz="1800" b="1" dirty="0">
                <a:latin typeface="Calibri" panose="020F0502020204030204" pitchFamily="34" charset="0"/>
                <a:ea typeface="Calibri" panose="020F0502020204030204" pitchFamily="34" charset="0"/>
                <a:cs typeface="Times New Roman" panose="02020603050405020304" pitchFamily="18" charset="0"/>
              </a:rPr>
              <a:t>Answers</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mj-lt"/>
              <a:buAutoNum type="arabicPeriod"/>
              <a:defRPr/>
            </a:pPr>
            <a:r>
              <a:rPr lang="en-GB" sz="1800" b="1" dirty="0">
                <a:latin typeface="Calibri" panose="020F0502020204030204" pitchFamily="34" charset="0"/>
                <a:ea typeface="Calibri" panose="020F0502020204030204" pitchFamily="34" charset="0"/>
                <a:cs typeface="Times New Roman" panose="02020603050405020304" pitchFamily="18" charset="0"/>
              </a:rPr>
              <a:t>Which tendon is likely to be injured?</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defRPr/>
            </a:pPr>
            <a:r>
              <a:rPr lang="en-GB" sz="1800" dirty="0">
                <a:latin typeface="Calibri" panose="020F0502020204030204" pitchFamily="34" charset="0"/>
                <a:ea typeface="Calibri" panose="020F0502020204030204" pitchFamily="34" charset="0"/>
                <a:cs typeface="Times New Roman" panose="02020603050405020304" pitchFamily="18" charset="0"/>
              </a:rPr>
              <a:t> </a:t>
            </a:r>
          </a:p>
          <a:p>
            <a:pPr marL="685800" algn="just">
              <a:lnSpc>
                <a:spcPct val="107000"/>
              </a:lnSpc>
              <a:defRPr/>
            </a:pPr>
            <a:r>
              <a:rPr lang="en-GB" sz="1800" dirty="0">
                <a:latin typeface="Calibri" panose="020F0502020204030204" pitchFamily="34" charset="0"/>
                <a:ea typeface="Calibri" panose="020F0502020204030204" pitchFamily="34" charset="0"/>
                <a:cs typeface="Times New Roman" panose="02020603050405020304" pitchFamily="18" charset="0"/>
              </a:rPr>
              <a:t>The extensor pollicis longus tendon is </a:t>
            </a:r>
            <a:r>
              <a:rPr lang="en-GB" sz="1800" dirty="0" err="1">
                <a:latin typeface="Calibri" panose="020F0502020204030204" pitchFamily="34" charset="0"/>
                <a:ea typeface="Calibri" panose="020F0502020204030204" pitchFamily="34" charset="0"/>
                <a:cs typeface="Times New Roman" panose="02020603050405020304" pitchFamily="18" charset="0"/>
              </a:rPr>
              <a:t>likley</a:t>
            </a:r>
            <a:r>
              <a:rPr lang="en-GB" sz="1800" dirty="0">
                <a:latin typeface="Calibri" panose="020F0502020204030204" pitchFamily="34" charset="0"/>
                <a:ea typeface="Calibri" panose="020F0502020204030204" pitchFamily="34" charset="0"/>
                <a:cs typeface="Times New Roman" panose="02020603050405020304" pitchFamily="18" charset="0"/>
              </a:rPr>
              <a:t> to be injured in zone 2 or zone 3.</a:t>
            </a:r>
          </a:p>
          <a:p>
            <a:pPr marL="685800" algn="just">
              <a:lnSpc>
                <a:spcPct val="107000"/>
              </a:lnSpc>
              <a:defRPr/>
            </a:pP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defRPr/>
            </a:pPr>
            <a:r>
              <a:rPr lang="en-GB" sz="1800" b="1" dirty="0">
                <a:latin typeface="Calibri" panose="020F0502020204030204" pitchFamily="34" charset="0"/>
                <a:ea typeface="Calibri" panose="020F0502020204030204" pitchFamily="34" charset="0"/>
                <a:cs typeface="Times New Roman" panose="02020603050405020304" pitchFamily="18" charset="0"/>
              </a:rPr>
              <a:t>2. How will you repair it?</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defRPr/>
            </a:pPr>
            <a:r>
              <a:rPr lang="en-GB" sz="1800" b="1" dirty="0">
                <a:latin typeface="Calibri" panose="020F050202020403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defRPr/>
            </a:pPr>
            <a:r>
              <a:rPr lang="en-GB" sz="1800" dirty="0">
                <a:latin typeface="Calibri" panose="020F0502020204030204" pitchFamily="34" charset="0"/>
                <a:ea typeface="Calibri" panose="020F0502020204030204" pitchFamily="34" charset="0"/>
                <a:cs typeface="Times New Roman" panose="02020603050405020304" pitchFamily="18" charset="0"/>
              </a:rPr>
              <a:t>It will need a repair which can be done under local or regional anaesthetic. Under </a:t>
            </a:r>
            <a:r>
              <a:rPr lang="en-GB" sz="1800" dirty="0" err="1">
                <a:latin typeface="Calibri" panose="020F0502020204030204" pitchFamily="34" charset="0"/>
                <a:ea typeface="Calibri" panose="020F0502020204030204" pitchFamily="34" charset="0"/>
                <a:cs typeface="Times New Roman" panose="02020603050405020304" pitchFamily="18" charset="0"/>
              </a:rPr>
              <a:t>tournqiuet</a:t>
            </a:r>
            <a:r>
              <a:rPr lang="en-GB" sz="1800" dirty="0">
                <a:latin typeface="Calibri" panose="020F0502020204030204" pitchFamily="34" charset="0"/>
                <a:ea typeface="Calibri" panose="020F0502020204030204" pitchFamily="34" charset="0"/>
                <a:cs typeface="Times New Roman" panose="02020603050405020304" pitchFamily="18" charset="0"/>
              </a:rPr>
              <a:t> the wound should be explored and if the tendon is found divided, the </a:t>
            </a:r>
            <a:r>
              <a:rPr lang="en-GB" sz="1800" dirty="0" err="1">
                <a:latin typeface="Calibri" panose="020F0502020204030204" pitchFamily="34" charset="0"/>
                <a:ea typeface="Calibri" panose="020F0502020204030204" pitchFamily="34" charset="0"/>
                <a:cs typeface="Times New Roman" panose="02020603050405020304" pitchFamily="18" charset="0"/>
              </a:rPr>
              <a:t>woubd</a:t>
            </a:r>
            <a:r>
              <a:rPr lang="en-GB" sz="1800" dirty="0">
                <a:latin typeface="Calibri" panose="020F0502020204030204" pitchFamily="34" charset="0"/>
                <a:ea typeface="Calibri" panose="020F0502020204030204" pitchFamily="34" charset="0"/>
                <a:cs typeface="Times New Roman" panose="02020603050405020304" pitchFamily="18" charset="0"/>
              </a:rPr>
              <a:t> may need extension to expose the tendon ends. One should check if the MCP joint is open and if it is it will need a thorough </a:t>
            </a:r>
            <a:r>
              <a:rPr lang="en-GB" sz="1800" dirty="0" err="1">
                <a:latin typeface="Calibri" panose="020F0502020204030204" pitchFamily="34" charset="0"/>
                <a:ea typeface="Calibri" panose="020F0502020204030204" pitchFamily="34" charset="0"/>
                <a:cs typeface="Times New Roman" panose="02020603050405020304" pitchFamily="18" charset="0"/>
              </a:rPr>
              <a:t>wasbhout</a:t>
            </a:r>
            <a:r>
              <a:rPr lang="en-GB" sz="1800" dirty="0">
                <a:latin typeface="Calibri" panose="020F0502020204030204" pitchFamily="34" charset="0"/>
                <a:ea typeface="Calibri" panose="020F0502020204030204" pitchFamily="34" charset="0"/>
                <a:cs typeface="Times New Roman" panose="02020603050405020304" pitchFamily="18" charset="0"/>
              </a:rPr>
              <a:t>. The tendons is usually flat as this level and a standard core suture may be </a:t>
            </a:r>
            <a:r>
              <a:rPr lang="en-GB" sz="1800" dirty="0" err="1">
                <a:latin typeface="Calibri" panose="020F0502020204030204" pitchFamily="34" charset="0"/>
                <a:ea typeface="Calibri" panose="020F0502020204030204" pitchFamily="34" charset="0"/>
                <a:cs typeface="Times New Roman" panose="02020603050405020304" pitchFamily="18" charset="0"/>
              </a:rPr>
              <a:t>diffiocult</a:t>
            </a:r>
            <a:r>
              <a:rPr lang="en-GB" sz="1800" dirty="0">
                <a:latin typeface="Calibri" panose="020F0502020204030204" pitchFamily="34" charset="0"/>
                <a:ea typeface="Calibri" panose="020F0502020204030204" pitchFamily="34" charset="0"/>
                <a:cs typeface="Times New Roman" panose="02020603050405020304" pitchFamily="18" charset="0"/>
              </a:rPr>
              <a:t>. If that is the case, a mattress suture reinforced with </a:t>
            </a:r>
            <a:r>
              <a:rPr lang="en-GB" sz="1800" dirty="0" err="1">
                <a:latin typeface="Calibri" panose="020F0502020204030204" pitchFamily="34" charset="0"/>
                <a:ea typeface="Calibri" panose="020F0502020204030204" pitchFamily="34" charset="0"/>
                <a:cs typeface="Times New Roman" panose="02020603050405020304" pitchFamily="18" charset="0"/>
              </a:rPr>
              <a:t>epitendinous</a:t>
            </a:r>
            <a:r>
              <a:rPr lang="en-GB" sz="1800" dirty="0">
                <a:latin typeface="Calibri" panose="020F0502020204030204" pitchFamily="34" charset="0"/>
                <a:ea typeface="Calibri" panose="020F0502020204030204" pitchFamily="34" charset="0"/>
                <a:cs typeface="Times New Roman" panose="02020603050405020304" pitchFamily="18" charset="0"/>
              </a:rPr>
              <a:t> sutures or a locking </a:t>
            </a:r>
            <a:r>
              <a:rPr lang="en-GB" sz="1800" dirty="0" err="1">
                <a:latin typeface="Calibri" panose="020F0502020204030204" pitchFamily="34" charset="0"/>
                <a:ea typeface="Calibri" panose="020F0502020204030204" pitchFamily="34" charset="0"/>
                <a:cs typeface="Times New Roman" panose="02020603050405020304" pitchFamily="18" charset="0"/>
              </a:rPr>
              <a:t>continous</a:t>
            </a:r>
            <a:r>
              <a:rPr lang="en-GB" sz="1800" dirty="0">
                <a:latin typeface="Calibri" panose="020F0502020204030204" pitchFamily="34" charset="0"/>
                <a:ea typeface="Calibri" panose="020F0502020204030204" pitchFamily="34" charset="0"/>
                <a:cs typeface="Times New Roman" panose="02020603050405020304" pitchFamily="18" charset="0"/>
              </a:rPr>
              <a:t> suture or a </a:t>
            </a:r>
            <a:r>
              <a:rPr lang="en-GB" sz="1800" dirty="0" err="1">
                <a:latin typeface="Calibri" panose="020F0502020204030204" pitchFamily="34" charset="0"/>
                <a:ea typeface="Calibri" panose="020F0502020204030204" pitchFamily="34" charset="0"/>
                <a:cs typeface="Times New Roman" panose="02020603050405020304" pitchFamily="18" charset="0"/>
              </a:rPr>
              <a:t>SIlfverskiold</a:t>
            </a:r>
            <a:r>
              <a:rPr lang="en-GB" sz="1800" dirty="0">
                <a:latin typeface="Calibri" panose="020F0502020204030204" pitchFamily="34" charset="0"/>
                <a:ea typeface="Calibri" panose="020F0502020204030204" pitchFamily="34" charset="0"/>
                <a:cs typeface="Times New Roman" panose="02020603050405020304" pitchFamily="18" charset="0"/>
              </a:rPr>
              <a:t> suture alone can be used. I will use a 4-0 </a:t>
            </a:r>
            <a:r>
              <a:rPr lang="en-GB" sz="1800" dirty="0" err="1">
                <a:latin typeface="Calibri" panose="020F0502020204030204" pitchFamily="34" charset="0"/>
                <a:ea typeface="Calibri" panose="020F0502020204030204" pitchFamily="34" charset="0"/>
                <a:cs typeface="Times New Roman" panose="02020603050405020304" pitchFamily="18" charset="0"/>
              </a:rPr>
              <a:t>Ethinond</a:t>
            </a:r>
            <a:r>
              <a:rPr lang="en-GB" sz="1800" dirty="0">
                <a:latin typeface="Calibri" panose="020F0502020204030204" pitchFamily="34" charset="0"/>
                <a:ea typeface="Calibri" panose="020F0502020204030204" pitchFamily="34" charset="0"/>
                <a:cs typeface="Times New Roman" panose="02020603050405020304" pitchFamily="18" charset="0"/>
              </a:rPr>
              <a:t> or PDS suture as </a:t>
            </a:r>
            <a:r>
              <a:rPr lang="en-GB" sz="1800" dirty="0" err="1">
                <a:latin typeface="Calibri" panose="020F0502020204030204" pitchFamily="34" charset="0"/>
                <a:ea typeface="Calibri" panose="020F0502020204030204" pitchFamily="34" charset="0"/>
                <a:cs typeface="Times New Roman" panose="02020603050405020304" pitchFamily="18" charset="0"/>
              </a:rPr>
              <a:t>Prolene</a:t>
            </a:r>
            <a:r>
              <a:rPr lang="en-GB" sz="1800" dirty="0">
                <a:latin typeface="Calibri" panose="020F0502020204030204" pitchFamily="34" charset="0"/>
                <a:ea typeface="Calibri" panose="020F0502020204030204" pitchFamily="34" charset="0"/>
                <a:cs typeface="Times New Roman" panose="02020603050405020304" pitchFamily="18" charset="0"/>
              </a:rPr>
              <a:t> or Nylon can have an extrusion </a:t>
            </a:r>
            <a:r>
              <a:rPr lang="en-GB" sz="1800" dirty="0" err="1">
                <a:latin typeface="Calibri" panose="020F0502020204030204" pitchFamily="34" charset="0"/>
                <a:ea typeface="Calibri" panose="020F0502020204030204" pitchFamily="34" charset="0"/>
                <a:cs typeface="Times New Roman" panose="02020603050405020304" pitchFamily="18" charset="0"/>
              </a:rPr>
              <a:t>problen</a:t>
            </a:r>
            <a:r>
              <a:rPr lang="en-GB" sz="1800" dirty="0">
                <a:latin typeface="Calibri" panose="020F0502020204030204" pitchFamily="34" charset="0"/>
                <a:ea typeface="Calibri" panose="020F0502020204030204" pitchFamily="34" charset="0"/>
                <a:cs typeface="Times New Roman" panose="02020603050405020304" pitchFamily="18" charset="0"/>
              </a:rPr>
              <a:t> in a subcutaneous location.</a:t>
            </a:r>
          </a:p>
          <a:p>
            <a:pPr marL="685800" algn="just">
              <a:lnSpc>
                <a:spcPct val="107000"/>
              </a:lnSpc>
              <a:defRPr/>
            </a:pPr>
            <a:r>
              <a:rPr lang="en-GB" sz="1800" dirty="0">
                <a:latin typeface="Calibri" panose="020F0502020204030204" pitchFamily="34" charset="0"/>
                <a:ea typeface="Calibri" panose="020F0502020204030204" pitchFamily="34" charset="0"/>
                <a:cs typeface="Times New Roman" panose="02020603050405020304" pitchFamily="18" charset="0"/>
              </a:rPr>
              <a:t> </a:t>
            </a:r>
          </a:p>
          <a:p>
            <a:pPr marL="685800" algn="just">
              <a:lnSpc>
                <a:spcPct val="107000"/>
              </a:lnSpc>
              <a:defRPr/>
            </a:pPr>
            <a:r>
              <a:rPr lang="en-GB" sz="1800" b="1" dirty="0">
                <a:latin typeface="Calibri" panose="020F0502020204030204" pitchFamily="34" charset="0"/>
                <a:ea typeface="Calibri" panose="020F0502020204030204" pitchFamily="34" charset="0"/>
                <a:cs typeface="Times New Roman" panose="02020603050405020304" pitchFamily="18" charset="0"/>
              </a:rPr>
              <a:t>3. How will you rehabilitate the patient?</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defRPr/>
            </a:pPr>
            <a:r>
              <a:rPr lang="en-GB" sz="1800" b="1" dirty="0">
                <a:latin typeface="Calibri" panose="020F050202020403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defRPr/>
            </a:pPr>
            <a:r>
              <a:rPr lang="en-GB" sz="1800" dirty="0">
                <a:latin typeface="Calibri" panose="020F0502020204030204" pitchFamily="34" charset="0"/>
                <a:ea typeface="Calibri" panose="020F0502020204030204" pitchFamily="34" charset="0"/>
                <a:cs typeface="Times New Roman" panose="02020603050405020304" pitchFamily="18" charset="0"/>
              </a:rPr>
              <a:t>I will apply a POP </a:t>
            </a:r>
            <a:r>
              <a:rPr lang="en-GB" sz="1800" dirty="0" err="1">
                <a:latin typeface="Calibri" panose="020F0502020204030204" pitchFamily="34" charset="0"/>
                <a:ea typeface="Calibri" panose="020F0502020204030204" pitchFamily="34" charset="0"/>
                <a:cs typeface="Times New Roman" panose="02020603050405020304" pitchFamily="18" charset="0"/>
              </a:rPr>
              <a:t>backslab</a:t>
            </a:r>
            <a:r>
              <a:rPr lang="en-GB" sz="1800" dirty="0">
                <a:latin typeface="Calibri" panose="020F0502020204030204" pitchFamily="34" charset="0"/>
                <a:ea typeface="Calibri" panose="020F0502020204030204" pitchFamily="34" charset="0"/>
                <a:cs typeface="Times New Roman" panose="02020603050405020304" pitchFamily="18" charset="0"/>
              </a:rPr>
              <a:t> to keep the thumb extended and after the first wound check apply a splint to keep the thumb IP joint extended for 5 weeks in total.</a:t>
            </a:r>
          </a:p>
          <a:p>
            <a:pPr marL="685800" algn="just">
              <a:lnSpc>
                <a:spcPct val="107000"/>
              </a:lnSpc>
              <a:defRP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defRPr/>
            </a:pPr>
            <a:r>
              <a:rPr lang="en-GB" sz="1800" dirty="0">
                <a:latin typeface="Calibri" panose="020F0502020204030204" pitchFamily="34" charset="0"/>
                <a:ea typeface="Calibri" panose="020F0502020204030204" pitchFamily="34" charset="0"/>
                <a:cs typeface="Times New Roman" panose="02020603050405020304" pitchFamily="18" charset="0"/>
              </a:rPr>
              <a:t> 4. </a:t>
            </a:r>
            <a:r>
              <a:rPr lang="en-GB" sz="1800" b="1" dirty="0">
                <a:latin typeface="Calibri" panose="020F0502020204030204" pitchFamily="34" charset="0"/>
                <a:ea typeface="Calibri" panose="020F0502020204030204" pitchFamily="34" charset="0"/>
                <a:cs typeface="Times New Roman" panose="02020603050405020304" pitchFamily="18" charset="0"/>
              </a:rPr>
              <a:t>If this patient presented a few months after the injury what will be the </a:t>
            </a:r>
            <a:r>
              <a:rPr lang="en-GB" sz="1800" b="1" dirty="0" err="1">
                <a:latin typeface="Calibri" panose="020F0502020204030204" pitchFamily="34" charset="0"/>
                <a:ea typeface="Calibri" panose="020F0502020204030204" pitchFamily="34" charset="0"/>
                <a:cs typeface="Times New Roman" panose="02020603050405020304" pitchFamily="18" charset="0"/>
              </a:rPr>
              <a:t>treatnent</a:t>
            </a:r>
            <a:r>
              <a:rPr lang="en-GB" sz="1800" b="1" dirty="0">
                <a:latin typeface="Calibri" panose="020F0502020204030204" pitchFamily="34" charset="0"/>
                <a:ea typeface="Calibri" panose="020F0502020204030204" pitchFamily="34" charset="0"/>
                <a:cs typeface="Times New Roman" panose="02020603050405020304" pitchFamily="18" charset="0"/>
              </a:rPr>
              <a:t> options?</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defRPr/>
            </a:pPr>
            <a:r>
              <a:rPr lang="en-GB" sz="1800" b="1" dirty="0">
                <a:latin typeface="Calibri" panose="020F050202020403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spcAft>
                <a:spcPts val="800"/>
              </a:spcAft>
              <a:defRPr/>
            </a:pPr>
            <a:r>
              <a:rPr lang="en-GB" sz="1800" dirty="0">
                <a:latin typeface="Calibri" panose="020F0502020204030204" pitchFamily="34" charset="0"/>
                <a:ea typeface="Calibri" panose="020F0502020204030204" pitchFamily="34" charset="0"/>
                <a:cs typeface="Times New Roman" panose="02020603050405020304" pitchFamily="18" charset="0"/>
              </a:rPr>
              <a:t>If the patient presents late the tendon ends may have a gap and a primary repair will not be possible. If that is the case, the options are either to do a tendon graft or a tendon transfer. My preference would be to do a EIP to EPL transfer as it will make it a simpler option.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270C57E2-6D80-5A85-6241-25B5746C06A9}"/>
              </a:ext>
            </a:extLst>
          </p:cNvPr>
          <p:cNvSpPr>
            <a:spLocks noGrp="1" noRot="1" noChangeAspect="1" noTextEdit="1"/>
          </p:cNvSpPr>
          <p:nvPr>
            <p:ph type="sldImg"/>
          </p:nvPr>
        </p:nvSpPr>
        <p:spPr>
          <a:xfrm>
            <a:off x="381000" y="685800"/>
            <a:ext cx="6096000" cy="3429000"/>
          </a:xfrm>
          <a:ln>
            <a:headEnd/>
            <a:tailEnd/>
          </a:ln>
        </p:spPr>
      </p:sp>
      <p:sp>
        <p:nvSpPr>
          <p:cNvPr id="25602" name="Notes Placeholder 2">
            <a:extLst>
              <a:ext uri="{FF2B5EF4-FFF2-40B4-BE49-F238E27FC236}">
                <a16:creationId xmlns:a16="http://schemas.microsoft.com/office/drawing/2014/main" id="{379C4A72-272D-1F1F-6DE1-9C88749BB8C6}"/>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457200" algn="just">
              <a:lnSpc>
                <a:spcPct val="115000"/>
              </a:lnSpc>
              <a:spcBef>
                <a:spcPct val="0"/>
              </a:spcBef>
            </a:pPr>
            <a:r>
              <a:rPr lang="en-GB" altLang="nl-NL" sz="1800" b="1">
                <a:latin typeface="Calibri" panose="020F0502020204030204" pitchFamily="34" charset="0"/>
                <a:ea typeface="Calibri" panose="020F0502020204030204" pitchFamily="34" charset="0"/>
                <a:cs typeface="Times New Roman" panose="02020603050405020304" pitchFamily="18" charset="0"/>
              </a:rPr>
              <a:t>Answers:</a:t>
            </a:r>
            <a:endParaRPr lang="en-GB" altLang="nl-NL" sz="180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ct val="0"/>
              </a:spcBef>
            </a:pPr>
            <a:endParaRPr lang="en-GB" altLang="nl-NL" sz="180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ct val="0"/>
              </a:spcBef>
            </a:pPr>
            <a:r>
              <a:rPr lang="en-GB" altLang="nl-NL" sz="1800" b="1">
                <a:latin typeface="Calibri" panose="020F0502020204030204" pitchFamily="34" charset="0"/>
                <a:ea typeface="Calibri" panose="020F0502020204030204" pitchFamily="34" charset="0"/>
                <a:cs typeface="Times New Roman" panose="02020603050405020304" pitchFamily="18" charset="0"/>
              </a:rPr>
              <a:t>1. What is the reason for this condition?</a:t>
            </a:r>
            <a:endParaRPr lang="en-GB" altLang="nl-NL" sz="180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ct val="0"/>
              </a:spcBef>
            </a:pPr>
            <a:r>
              <a:rPr lang="en-GB" altLang="nl-NL" sz="1800">
                <a:latin typeface="Calibri" panose="020F0502020204030204" pitchFamily="34" charset="0"/>
                <a:ea typeface="Calibri" panose="020F0502020204030204" pitchFamily="34" charset="0"/>
                <a:cs typeface="Times New Roman" panose="02020603050405020304" pitchFamily="18" charset="0"/>
              </a:rPr>
              <a:t>He appears to have developed a rupture of the EPL tendon. This is a known complication of distal radius fracture. It is more common in minimally displaced fractures and the pathology is thought to be loss of blood supply to the tendon which comes from the periosteum, increase in volume of the extensor compartment and a subsequent ischaemic rupture.</a:t>
            </a:r>
          </a:p>
          <a:p>
            <a:pPr marL="457200" algn="just">
              <a:lnSpc>
                <a:spcPct val="115000"/>
              </a:lnSpc>
              <a:spcBef>
                <a:spcPct val="0"/>
              </a:spcBef>
            </a:pPr>
            <a:endParaRPr lang="en-GB" altLang="nl-NL" sz="1800" b="1">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ct val="0"/>
              </a:spcBef>
            </a:pPr>
            <a:r>
              <a:rPr lang="en-GB" altLang="nl-NL" sz="1800" b="1">
                <a:latin typeface="Calibri" panose="020F0502020204030204" pitchFamily="34" charset="0"/>
                <a:ea typeface="Calibri" panose="020F0502020204030204" pitchFamily="34" charset="0"/>
                <a:cs typeface="Times New Roman" panose="02020603050405020304" pitchFamily="18" charset="0"/>
              </a:rPr>
              <a:t>2. How will you manage this condition?</a:t>
            </a:r>
            <a:endParaRPr lang="en-GB" altLang="nl-NL" sz="180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ct val="0"/>
              </a:spcBef>
            </a:pPr>
            <a:r>
              <a:rPr lang="en-GB" altLang="nl-NL" sz="1800">
                <a:latin typeface="Calibri" panose="020F0502020204030204" pitchFamily="34" charset="0"/>
                <a:ea typeface="Calibri" panose="020F0502020204030204" pitchFamily="34" charset="0"/>
                <a:cs typeface="Times New Roman" panose="02020603050405020304" pitchFamily="18" charset="0"/>
              </a:rPr>
              <a:t>The best surgical option is to do an EIP to EPL transfer. EIP tendon is found on the ulnar side of the extensor hood of the index finger. The tendon is divided and routed subcutaneously to the anatomical snuff box area and an end to end or end to side weave to EPL performed.</a:t>
            </a:r>
          </a:p>
          <a:p>
            <a:pPr marL="457200" algn="just">
              <a:lnSpc>
                <a:spcPct val="115000"/>
              </a:lnSpc>
              <a:spcBef>
                <a:spcPct val="0"/>
              </a:spcBef>
            </a:pPr>
            <a:endParaRPr lang="en-GB" altLang="nl-NL" sz="180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ct val="0"/>
              </a:spcBef>
            </a:pPr>
            <a:r>
              <a:rPr lang="en-GB" altLang="nl-NL" sz="1800" b="1">
                <a:latin typeface="Calibri" panose="020F0502020204030204" pitchFamily="34" charset="0"/>
                <a:ea typeface="Calibri" panose="020F0502020204030204" pitchFamily="34" charset="0"/>
                <a:cs typeface="Times New Roman" panose="02020603050405020304" pitchFamily="18" charset="0"/>
              </a:rPr>
              <a:t>3. How will you rehabilitate the patient after repair?</a:t>
            </a:r>
            <a:endParaRPr lang="en-GB" altLang="nl-NL" sz="180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ct val="0"/>
              </a:spcBef>
            </a:pPr>
            <a:r>
              <a:rPr lang="en-GB" altLang="nl-NL" sz="1800">
                <a:latin typeface="Calibri" panose="020F0502020204030204" pitchFamily="34" charset="0"/>
                <a:ea typeface="Calibri" panose="020F0502020204030204" pitchFamily="34" charset="0"/>
                <a:cs typeface="Times New Roman" panose="02020603050405020304" pitchFamily="18" charset="0"/>
              </a:rPr>
              <a:t>After the operation the thumb is immobilised in a POP back slab keeping the wrist and thumb in extension. After the first dressing change it can be changed to a thermoplastic splint keeping the wrist and thumb extended for a total of 5 weeks.</a:t>
            </a:r>
          </a:p>
          <a:p>
            <a:pPr marL="457200" algn="just">
              <a:lnSpc>
                <a:spcPct val="115000"/>
              </a:lnSpc>
              <a:spcBef>
                <a:spcPct val="0"/>
              </a:spcBef>
            </a:pPr>
            <a:endParaRPr lang="en-GB" altLang="nl-NL" sz="1800" b="1">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ct val="0"/>
              </a:spcBef>
            </a:pPr>
            <a:r>
              <a:rPr lang="en-GB" altLang="nl-NL" sz="1800" b="1">
                <a:latin typeface="Calibri" panose="020F0502020204030204" pitchFamily="34" charset="0"/>
                <a:ea typeface="Calibri" panose="020F0502020204030204" pitchFamily="34" charset="0"/>
                <a:cs typeface="Times New Roman" panose="02020603050405020304" pitchFamily="18" charset="0"/>
              </a:rPr>
              <a:t>4. Which other condition can you get a similar pathology</a:t>
            </a:r>
            <a:endParaRPr lang="en-GB" altLang="nl-NL" sz="180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Bef>
                <a:spcPct val="0"/>
              </a:spcBef>
              <a:spcAft>
                <a:spcPts val="1000"/>
              </a:spcAft>
            </a:pPr>
            <a:r>
              <a:rPr lang="en-GB" altLang="nl-NL" sz="1800">
                <a:latin typeface="Calibri" panose="020F0502020204030204" pitchFamily="34" charset="0"/>
                <a:ea typeface="Calibri" panose="020F0502020204030204" pitchFamily="34" charset="0"/>
                <a:cs typeface="Times New Roman" panose="02020603050405020304" pitchFamily="18" charset="0"/>
              </a:rPr>
              <a:t>One can get a closed rupture of EPL in Rheumatoid arthritis.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441DB6E-8897-EC68-C152-DB3D801E7A35}"/>
              </a:ext>
            </a:extLst>
          </p:cNvPr>
          <p:cNvSpPr>
            <a:spLocks noGrp="1"/>
          </p:cNvSpPr>
          <p:nvPr>
            <p:ph type="dt" sz="half" idx="10"/>
          </p:nvPr>
        </p:nvSpPr>
        <p:spPr/>
        <p:txBody>
          <a:bodyPr/>
          <a:lstStyle>
            <a:lvl1pPr>
              <a:defRPr/>
            </a:lvl1pPr>
          </a:lstStyle>
          <a:p>
            <a:pPr>
              <a:defRPr/>
            </a:pPr>
            <a:fld id="{290D4A5A-59A0-4B43-A0AE-B9BB4F6DD7E0}" type="datetimeFigureOut">
              <a:rPr lang="en-GB"/>
              <a:pPr>
                <a:defRPr/>
              </a:pPr>
              <a:t>18/03/2023</a:t>
            </a:fld>
            <a:endParaRPr lang="en-GB"/>
          </a:p>
        </p:txBody>
      </p:sp>
      <p:sp>
        <p:nvSpPr>
          <p:cNvPr id="5" name="Footer Placeholder 4">
            <a:extLst>
              <a:ext uri="{FF2B5EF4-FFF2-40B4-BE49-F238E27FC236}">
                <a16:creationId xmlns:a16="http://schemas.microsoft.com/office/drawing/2014/main" id="{533C093E-0D50-E743-B59A-51504CBD399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6D67586-8503-29AC-457C-AD958B524BCE}"/>
              </a:ext>
            </a:extLst>
          </p:cNvPr>
          <p:cNvSpPr>
            <a:spLocks noGrp="1"/>
          </p:cNvSpPr>
          <p:nvPr>
            <p:ph type="sldNum" sz="quarter" idx="12"/>
          </p:nvPr>
        </p:nvSpPr>
        <p:spPr/>
        <p:txBody>
          <a:bodyPr/>
          <a:lstStyle>
            <a:lvl1pPr>
              <a:defRPr/>
            </a:lvl1pPr>
          </a:lstStyle>
          <a:p>
            <a:pPr>
              <a:defRPr/>
            </a:pPr>
            <a:fld id="{A193610F-AADF-4D68-98B6-3D83C1F886EE}" type="slidenum">
              <a:rPr lang="en-GB" altLang="en-US"/>
              <a:pPr>
                <a:defRPr/>
              </a:pPr>
              <a:t>‹#›</a:t>
            </a:fld>
            <a:endParaRPr lang="en-GB" altLang="en-US"/>
          </a:p>
        </p:txBody>
      </p:sp>
    </p:spTree>
    <p:extLst>
      <p:ext uri="{BB962C8B-B14F-4D97-AF65-F5344CB8AC3E}">
        <p14:creationId xmlns:p14="http://schemas.microsoft.com/office/powerpoint/2010/main" val="105297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5292B-E7DB-6F79-A2BF-95A2B729C2EC}"/>
              </a:ext>
            </a:extLst>
          </p:cNvPr>
          <p:cNvSpPr>
            <a:spLocks noGrp="1"/>
          </p:cNvSpPr>
          <p:nvPr>
            <p:ph type="dt" sz="half" idx="10"/>
          </p:nvPr>
        </p:nvSpPr>
        <p:spPr/>
        <p:txBody>
          <a:bodyPr/>
          <a:lstStyle>
            <a:lvl1pPr>
              <a:defRPr/>
            </a:lvl1pPr>
          </a:lstStyle>
          <a:p>
            <a:pPr>
              <a:defRPr/>
            </a:pPr>
            <a:fld id="{C89B25BA-7920-400A-B889-356123139581}" type="datetimeFigureOut">
              <a:rPr lang="en-GB"/>
              <a:pPr>
                <a:defRPr/>
              </a:pPr>
              <a:t>18/03/2023</a:t>
            </a:fld>
            <a:endParaRPr lang="en-GB"/>
          </a:p>
        </p:txBody>
      </p:sp>
      <p:sp>
        <p:nvSpPr>
          <p:cNvPr id="5" name="Footer Placeholder 4">
            <a:extLst>
              <a:ext uri="{FF2B5EF4-FFF2-40B4-BE49-F238E27FC236}">
                <a16:creationId xmlns:a16="http://schemas.microsoft.com/office/drawing/2014/main" id="{3F4D2FB4-CD82-B68E-D598-254111E824C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D1E6F2D-E4D6-9E1E-443C-AD58A99D0721}"/>
              </a:ext>
            </a:extLst>
          </p:cNvPr>
          <p:cNvSpPr>
            <a:spLocks noGrp="1"/>
          </p:cNvSpPr>
          <p:nvPr>
            <p:ph type="sldNum" sz="quarter" idx="12"/>
          </p:nvPr>
        </p:nvSpPr>
        <p:spPr/>
        <p:txBody>
          <a:bodyPr/>
          <a:lstStyle>
            <a:lvl1pPr>
              <a:defRPr/>
            </a:lvl1pPr>
          </a:lstStyle>
          <a:p>
            <a:pPr>
              <a:defRPr/>
            </a:pPr>
            <a:fld id="{355796C2-F1FE-4170-9A38-97A75EED3965}" type="slidenum">
              <a:rPr lang="en-GB" altLang="en-US"/>
              <a:pPr>
                <a:defRPr/>
              </a:pPr>
              <a:t>‹#›</a:t>
            </a:fld>
            <a:endParaRPr lang="en-GB" altLang="en-US"/>
          </a:p>
        </p:txBody>
      </p:sp>
    </p:spTree>
    <p:extLst>
      <p:ext uri="{BB962C8B-B14F-4D97-AF65-F5344CB8AC3E}">
        <p14:creationId xmlns:p14="http://schemas.microsoft.com/office/powerpoint/2010/main" val="10714401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5E15CE-91C4-5834-2540-964B12E14293}"/>
              </a:ext>
            </a:extLst>
          </p:cNvPr>
          <p:cNvSpPr>
            <a:spLocks noGrp="1"/>
          </p:cNvSpPr>
          <p:nvPr>
            <p:ph type="dt" sz="half" idx="10"/>
          </p:nvPr>
        </p:nvSpPr>
        <p:spPr/>
        <p:txBody>
          <a:bodyPr/>
          <a:lstStyle>
            <a:lvl1pPr>
              <a:defRPr/>
            </a:lvl1pPr>
          </a:lstStyle>
          <a:p>
            <a:pPr>
              <a:defRPr/>
            </a:pPr>
            <a:fld id="{1096A2DA-1D77-401B-948E-6220A2CB2622}" type="datetimeFigureOut">
              <a:rPr lang="en-GB"/>
              <a:pPr>
                <a:defRPr/>
              </a:pPr>
              <a:t>18/03/2023</a:t>
            </a:fld>
            <a:endParaRPr lang="en-GB"/>
          </a:p>
        </p:txBody>
      </p:sp>
      <p:sp>
        <p:nvSpPr>
          <p:cNvPr id="5" name="Footer Placeholder 4">
            <a:extLst>
              <a:ext uri="{FF2B5EF4-FFF2-40B4-BE49-F238E27FC236}">
                <a16:creationId xmlns:a16="http://schemas.microsoft.com/office/drawing/2014/main" id="{391C021A-BB2A-B98A-2918-D7C8E8F6794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B1E2D37-63D1-2786-C15E-37E6390532A9}"/>
              </a:ext>
            </a:extLst>
          </p:cNvPr>
          <p:cNvSpPr>
            <a:spLocks noGrp="1"/>
          </p:cNvSpPr>
          <p:nvPr>
            <p:ph type="sldNum" sz="quarter" idx="12"/>
          </p:nvPr>
        </p:nvSpPr>
        <p:spPr/>
        <p:txBody>
          <a:bodyPr/>
          <a:lstStyle>
            <a:lvl1pPr>
              <a:defRPr/>
            </a:lvl1pPr>
          </a:lstStyle>
          <a:p>
            <a:pPr>
              <a:defRPr/>
            </a:pPr>
            <a:fld id="{D989E3F3-1C26-4F49-AFE6-B09CD4DB20D7}" type="slidenum">
              <a:rPr lang="en-GB" altLang="en-US"/>
              <a:pPr>
                <a:defRPr/>
              </a:pPr>
              <a:t>‹#›</a:t>
            </a:fld>
            <a:endParaRPr lang="en-GB" altLang="en-US"/>
          </a:p>
        </p:txBody>
      </p:sp>
    </p:spTree>
    <p:extLst>
      <p:ext uri="{BB962C8B-B14F-4D97-AF65-F5344CB8AC3E}">
        <p14:creationId xmlns:p14="http://schemas.microsoft.com/office/powerpoint/2010/main" val="285350970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AEC561-D39B-8ECF-C5DC-204D07C6D62C}"/>
              </a:ext>
            </a:extLst>
          </p:cNvPr>
          <p:cNvSpPr>
            <a:spLocks noGrp="1"/>
          </p:cNvSpPr>
          <p:nvPr>
            <p:ph type="dt" sz="half" idx="10"/>
          </p:nvPr>
        </p:nvSpPr>
        <p:spPr/>
        <p:txBody>
          <a:bodyPr/>
          <a:lstStyle>
            <a:lvl1pPr>
              <a:defRPr/>
            </a:lvl1pPr>
          </a:lstStyle>
          <a:p>
            <a:pPr>
              <a:defRPr/>
            </a:pPr>
            <a:fld id="{721BE8D5-FBB7-429F-A522-7732A4D229F9}" type="datetimeFigureOut">
              <a:rPr lang="en-GB"/>
              <a:pPr>
                <a:defRPr/>
              </a:pPr>
              <a:t>18/03/2023</a:t>
            </a:fld>
            <a:endParaRPr lang="en-GB"/>
          </a:p>
        </p:txBody>
      </p:sp>
      <p:sp>
        <p:nvSpPr>
          <p:cNvPr id="5" name="Footer Placeholder 4">
            <a:extLst>
              <a:ext uri="{FF2B5EF4-FFF2-40B4-BE49-F238E27FC236}">
                <a16:creationId xmlns:a16="http://schemas.microsoft.com/office/drawing/2014/main" id="{4C06F53A-C8AF-65FB-7C35-2D53E9A4B91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5675628-EF72-71E7-D6FE-FBE38F9FFBD7}"/>
              </a:ext>
            </a:extLst>
          </p:cNvPr>
          <p:cNvSpPr>
            <a:spLocks noGrp="1"/>
          </p:cNvSpPr>
          <p:nvPr>
            <p:ph type="sldNum" sz="quarter" idx="12"/>
          </p:nvPr>
        </p:nvSpPr>
        <p:spPr/>
        <p:txBody>
          <a:bodyPr/>
          <a:lstStyle>
            <a:lvl1pPr>
              <a:defRPr/>
            </a:lvl1pPr>
          </a:lstStyle>
          <a:p>
            <a:pPr>
              <a:defRPr/>
            </a:pPr>
            <a:fld id="{3780C2F0-9904-4E37-85AB-9AEB0A62E0FC}" type="slidenum">
              <a:rPr lang="en-GB" altLang="en-US"/>
              <a:pPr>
                <a:defRPr/>
              </a:pPr>
              <a:t>‹#›</a:t>
            </a:fld>
            <a:endParaRPr lang="en-GB" altLang="en-US"/>
          </a:p>
        </p:txBody>
      </p:sp>
    </p:spTree>
    <p:extLst>
      <p:ext uri="{BB962C8B-B14F-4D97-AF65-F5344CB8AC3E}">
        <p14:creationId xmlns:p14="http://schemas.microsoft.com/office/powerpoint/2010/main" val="4720079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ADC586-1F6F-9847-1EC0-B5F04A82EF93}"/>
              </a:ext>
            </a:extLst>
          </p:cNvPr>
          <p:cNvSpPr>
            <a:spLocks noGrp="1"/>
          </p:cNvSpPr>
          <p:nvPr>
            <p:ph type="dt" sz="half" idx="10"/>
          </p:nvPr>
        </p:nvSpPr>
        <p:spPr/>
        <p:txBody>
          <a:bodyPr/>
          <a:lstStyle>
            <a:lvl1pPr>
              <a:defRPr/>
            </a:lvl1pPr>
          </a:lstStyle>
          <a:p>
            <a:pPr>
              <a:defRPr/>
            </a:pPr>
            <a:fld id="{BB54E3C2-9993-4B0C-82E2-07F6D7C42B0F}" type="datetimeFigureOut">
              <a:rPr lang="en-GB"/>
              <a:pPr>
                <a:defRPr/>
              </a:pPr>
              <a:t>18/03/2023</a:t>
            </a:fld>
            <a:endParaRPr lang="en-GB"/>
          </a:p>
        </p:txBody>
      </p:sp>
      <p:sp>
        <p:nvSpPr>
          <p:cNvPr id="5" name="Footer Placeholder 4">
            <a:extLst>
              <a:ext uri="{FF2B5EF4-FFF2-40B4-BE49-F238E27FC236}">
                <a16:creationId xmlns:a16="http://schemas.microsoft.com/office/drawing/2014/main" id="{C2407198-02F3-C2E0-0A1B-AA71EC8A520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3AC15A-6378-97EF-0791-4FC45663E5A3}"/>
              </a:ext>
            </a:extLst>
          </p:cNvPr>
          <p:cNvSpPr>
            <a:spLocks noGrp="1"/>
          </p:cNvSpPr>
          <p:nvPr>
            <p:ph type="sldNum" sz="quarter" idx="12"/>
          </p:nvPr>
        </p:nvSpPr>
        <p:spPr/>
        <p:txBody>
          <a:bodyPr/>
          <a:lstStyle>
            <a:lvl1pPr>
              <a:defRPr/>
            </a:lvl1pPr>
          </a:lstStyle>
          <a:p>
            <a:pPr>
              <a:defRPr/>
            </a:pPr>
            <a:fld id="{88E00AC0-06D6-49BA-8BEE-DFC12E8AC829}" type="slidenum">
              <a:rPr lang="en-GB" altLang="en-US"/>
              <a:pPr>
                <a:defRPr/>
              </a:pPr>
              <a:t>‹#›</a:t>
            </a:fld>
            <a:endParaRPr lang="en-GB" altLang="en-US"/>
          </a:p>
        </p:txBody>
      </p:sp>
    </p:spTree>
    <p:extLst>
      <p:ext uri="{BB962C8B-B14F-4D97-AF65-F5344CB8AC3E}">
        <p14:creationId xmlns:p14="http://schemas.microsoft.com/office/powerpoint/2010/main" val="328186819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4B07603C-7859-3227-0995-02E06030CC7A}"/>
              </a:ext>
            </a:extLst>
          </p:cNvPr>
          <p:cNvSpPr>
            <a:spLocks noGrp="1"/>
          </p:cNvSpPr>
          <p:nvPr>
            <p:ph type="dt" sz="half" idx="10"/>
          </p:nvPr>
        </p:nvSpPr>
        <p:spPr/>
        <p:txBody>
          <a:bodyPr/>
          <a:lstStyle>
            <a:lvl1pPr>
              <a:defRPr/>
            </a:lvl1pPr>
          </a:lstStyle>
          <a:p>
            <a:pPr>
              <a:defRPr/>
            </a:pPr>
            <a:fld id="{F5C631D9-0495-4753-B398-EA0BA1AF79AA}" type="datetimeFigureOut">
              <a:rPr lang="en-GB"/>
              <a:pPr>
                <a:defRPr/>
              </a:pPr>
              <a:t>18/03/2023</a:t>
            </a:fld>
            <a:endParaRPr lang="en-GB"/>
          </a:p>
        </p:txBody>
      </p:sp>
      <p:sp>
        <p:nvSpPr>
          <p:cNvPr id="6" name="Footer Placeholder 4">
            <a:extLst>
              <a:ext uri="{FF2B5EF4-FFF2-40B4-BE49-F238E27FC236}">
                <a16:creationId xmlns:a16="http://schemas.microsoft.com/office/drawing/2014/main" id="{7E1F39DE-0B71-00F9-B539-D07EC96807E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7950924-412B-17F8-531E-6DF8EE1FD1DC}"/>
              </a:ext>
            </a:extLst>
          </p:cNvPr>
          <p:cNvSpPr>
            <a:spLocks noGrp="1"/>
          </p:cNvSpPr>
          <p:nvPr>
            <p:ph type="sldNum" sz="quarter" idx="12"/>
          </p:nvPr>
        </p:nvSpPr>
        <p:spPr/>
        <p:txBody>
          <a:bodyPr/>
          <a:lstStyle>
            <a:lvl1pPr>
              <a:defRPr/>
            </a:lvl1pPr>
          </a:lstStyle>
          <a:p>
            <a:pPr>
              <a:defRPr/>
            </a:pPr>
            <a:fld id="{B5A3159B-DE42-482C-82B5-982C66E65CA5}" type="slidenum">
              <a:rPr lang="en-GB" altLang="en-US"/>
              <a:pPr>
                <a:defRPr/>
              </a:pPr>
              <a:t>‹#›</a:t>
            </a:fld>
            <a:endParaRPr lang="en-GB" altLang="en-US"/>
          </a:p>
        </p:txBody>
      </p:sp>
    </p:spTree>
    <p:extLst>
      <p:ext uri="{BB962C8B-B14F-4D97-AF65-F5344CB8AC3E}">
        <p14:creationId xmlns:p14="http://schemas.microsoft.com/office/powerpoint/2010/main" val="3842456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DEA49469-C379-35E5-7AEB-6DC3E94F7011}"/>
              </a:ext>
            </a:extLst>
          </p:cNvPr>
          <p:cNvSpPr>
            <a:spLocks noGrp="1"/>
          </p:cNvSpPr>
          <p:nvPr>
            <p:ph type="dt" sz="half" idx="10"/>
          </p:nvPr>
        </p:nvSpPr>
        <p:spPr/>
        <p:txBody>
          <a:bodyPr/>
          <a:lstStyle>
            <a:lvl1pPr>
              <a:defRPr/>
            </a:lvl1pPr>
          </a:lstStyle>
          <a:p>
            <a:pPr>
              <a:defRPr/>
            </a:pPr>
            <a:fld id="{9B9CF784-7E23-46DA-8AB0-598820C7F908}" type="datetimeFigureOut">
              <a:rPr lang="en-GB"/>
              <a:pPr>
                <a:defRPr/>
              </a:pPr>
              <a:t>18/03/2023</a:t>
            </a:fld>
            <a:endParaRPr lang="en-GB"/>
          </a:p>
        </p:txBody>
      </p:sp>
      <p:sp>
        <p:nvSpPr>
          <p:cNvPr id="8" name="Footer Placeholder 4">
            <a:extLst>
              <a:ext uri="{FF2B5EF4-FFF2-40B4-BE49-F238E27FC236}">
                <a16:creationId xmlns:a16="http://schemas.microsoft.com/office/drawing/2014/main" id="{81775B2C-A629-F28C-4CFF-937A6182C7E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D3F688F8-AF70-3DB3-AEF3-1CF279199846}"/>
              </a:ext>
            </a:extLst>
          </p:cNvPr>
          <p:cNvSpPr>
            <a:spLocks noGrp="1"/>
          </p:cNvSpPr>
          <p:nvPr>
            <p:ph type="sldNum" sz="quarter" idx="12"/>
          </p:nvPr>
        </p:nvSpPr>
        <p:spPr/>
        <p:txBody>
          <a:bodyPr/>
          <a:lstStyle>
            <a:lvl1pPr>
              <a:defRPr/>
            </a:lvl1pPr>
          </a:lstStyle>
          <a:p>
            <a:pPr>
              <a:defRPr/>
            </a:pPr>
            <a:fld id="{94232235-F4EF-487D-B9BB-71E912199E4B}" type="slidenum">
              <a:rPr lang="en-GB" altLang="en-US"/>
              <a:pPr>
                <a:defRPr/>
              </a:pPr>
              <a:t>‹#›</a:t>
            </a:fld>
            <a:endParaRPr lang="en-GB" altLang="en-US"/>
          </a:p>
        </p:txBody>
      </p:sp>
    </p:spTree>
    <p:extLst>
      <p:ext uri="{BB962C8B-B14F-4D97-AF65-F5344CB8AC3E}">
        <p14:creationId xmlns:p14="http://schemas.microsoft.com/office/powerpoint/2010/main" val="2702193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6FE5A71-00CB-6236-5375-9900824F8F86}"/>
              </a:ext>
            </a:extLst>
          </p:cNvPr>
          <p:cNvSpPr>
            <a:spLocks noGrp="1"/>
          </p:cNvSpPr>
          <p:nvPr>
            <p:ph type="dt" sz="half" idx="10"/>
          </p:nvPr>
        </p:nvSpPr>
        <p:spPr/>
        <p:txBody>
          <a:bodyPr/>
          <a:lstStyle>
            <a:lvl1pPr>
              <a:defRPr/>
            </a:lvl1pPr>
          </a:lstStyle>
          <a:p>
            <a:pPr>
              <a:defRPr/>
            </a:pPr>
            <a:fld id="{015ADE58-18A6-477D-B57D-1CDBA495BF00}" type="datetimeFigureOut">
              <a:rPr lang="en-GB"/>
              <a:pPr>
                <a:defRPr/>
              </a:pPr>
              <a:t>18/03/2023</a:t>
            </a:fld>
            <a:endParaRPr lang="en-GB"/>
          </a:p>
        </p:txBody>
      </p:sp>
      <p:sp>
        <p:nvSpPr>
          <p:cNvPr id="4" name="Footer Placeholder 4">
            <a:extLst>
              <a:ext uri="{FF2B5EF4-FFF2-40B4-BE49-F238E27FC236}">
                <a16:creationId xmlns:a16="http://schemas.microsoft.com/office/drawing/2014/main" id="{9ED729C9-9537-80C4-6832-8FCD3551E9D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231F12B3-5F8E-40EE-AA38-2F5CE3F16241}"/>
              </a:ext>
            </a:extLst>
          </p:cNvPr>
          <p:cNvSpPr>
            <a:spLocks noGrp="1"/>
          </p:cNvSpPr>
          <p:nvPr>
            <p:ph type="sldNum" sz="quarter" idx="12"/>
          </p:nvPr>
        </p:nvSpPr>
        <p:spPr/>
        <p:txBody>
          <a:bodyPr/>
          <a:lstStyle>
            <a:lvl1pPr>
              <a:defRPr/>
            </a:lvl1pPr>
          </a:lstStyle>
          <a:p>
            <a:pPr>
              <a:defRPr/>
            </a:pPr>
            <a:fld id="{E40840DE-A2F7-48F6-9346-1F8DD302F2B3}" type="slidenum">
              <a:rPr lang="en-GB" altLang="en-US"/>
              <a:pPr>
                <a:defRPr/>
              </a:pPr>
              <a:t>‹#›</a:t>
            </a:fld>
            <a:endParaRPr lang="en-GB" altLang="en-US"/>
          </a:p>
        </p:txBody>
      </p:sp>
    </p:spTree>
    <p:extLst>
      <p:ext uri="{BB962C8B-B14F-4D97-AF65-F5344CB8AC3E}">
        <p14:creationId xmlns:p14="http://schemas.microsoft.com/office/powerpoint/2010/main" val="16992011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FAECF2A-271C-3AEA-9028-660E819DB311}"/>
              </a:ext>
            </a:extLst>
          </p:cNvPr>
          <p:cNvSpPr>
            <a:spLocks noGrp="1"/>
          </p:cNvSpPr>
          <p:nvPr>
            <p:ph type="dt" sz="half" idx="10"/>
          </p:nvPr>
        </p:nvSpPr>
        <p:spPr/>
        <p:txBody>
          <a:bodyPr/>
          <a:lstStyle>
            <a:lvl1pPr>
              <a:defRPr/>
            </a:lvl1pPr>
          </a:lstStyle>
          <a:p>
            <a:pPr>
              <a:defRPr/>
            </a:pPr>
            <a:fld id="{8BF62AFF-B68F-4CD0-AA80-C17CBC5C539B}" type="datetimeFigureOut">
              <a:rPr lang="en-GB"/>
              <a:pPr>
                <a:defRPr/>
              </a:pPr>
              <a:t>18/03/2023</a:t>
            </a:fld>
            <a:endParaRPr lang="en-GB"/>
          </a:p>
        </p:txBody>
      </p:sp>
      <p:sp>
        <p:nvSpPr>
          <p:cNvPr id="3" name="Footer Placeholder 4">
            <a:extLst>
              <a:ext uri="{FF2B5EF4-FFF2-40B4-BE49-F238E27FC236}">
                <a16:creationId xmlns:a16="http://schemas.microsoft.com/office/drawing/2014/main" id="{82253B29-FD00-D9DA-2BC4-1CB05BC48E79}"/>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FF0360F0-74CD-8E0C-64EE-E2CAB49D4AA5}"/>
              </a:ext>
            </a:extLst>
          </p:cNvPr>
          <p:cNvSpPr>
            <a:spLocks noGrp="1"/>
          </p:cNvSpPr>
          <p:nvPr>
            <p:ph type="sldNum" sz="quarter" idx="12"/>
          </p:nvPr>
        </p:nvSpPr>
        <p:spPr/>
        <p:txBody>
          <a:bodyPr/>
          <a:lstStyle>
            <a:lvl1pPr>
              <a:defRPr/>
            </a:lvl1pPr>
          </a:lstStyle>
          <a:p>
            <a:pPr>
              <a:defRPr/>
            </a:pPr>
            <a:fld id="{64B0A775-6D4D-4B76-A24A-AA3DBE6DF770}" type="slidenum">
              <a:rPr lang="en-GB" altLang="en-US"/>
              <a:pPr>
                <a:defRPr/>
              </a:pPr>
              <a:t>‹#›</a:t>
            </a:fld>
            <a:endParaRPr lang="en-GB" altLang="en-US"/>
          </a:p>
        </p:txBody>
      </p:sp>
    </p:spTree>
    <p:extLst>
      <p:ext uri="{BB962C8B-B14F-4D97-AF65-F5344CB8AC3E}">
        <p14:creationId xmlns:p14="http://schemas.microsoft.com/office/powerpoint/2010/main" val="49547335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50562DA-177B-4477-C7FC-5103A50A562A}"/>
              </a:ext>
            </a:extLst>
          </p:cNvPr>
          <p:cNvSpPr>
            <a:spLocks noGrp="1"/>
          </p:cNvSpPr>
          <p:nvPr>
            <p:ph type="dt" sz="half" idx="10"/>
          </p:nvPr>
        </p:nvSpPr>
        <p:spPr/>
        <p:txBody>
          <a:bodyPr/>
          <a:lstStyle>
            <a:lvl1pPr>
              <a:defRPr/>
            </a:lvl1pPr>
          </a:lstStyle>
          <a:p>
            <a:pPr>
              <a:defRPr/>
            </a:pPr>
            <a:fld id="{A9F586ED-3BD7-4F09-8078-CEA986E5A973}" type="datetimeFigureOut">
              <a:rPr lang="en-GB"/>
              <a:pPr>
                <a:defRPr/>
              </a:pPr>
              <a:t>18/03/2023</a:t>
            </a:fld>
            <a:endParaRPr lang="en-GB"/>
          </a:p>
        </p:txBody>
      </p:sp>
      <p:sp>
        <p:nvSpPr>
          <p:cNvPr id="6" name="Footer Placeholder 4">
            <a:extLst>
              <a:ext uri="{FF2B5EF4-FFF2-40B4-BE49-F238E27FC236}">
                <a16:creationId xmlns:a16="http://schemas.microsoft.com/office/drawing/2014/main" id="{A6DE253F-ABD9-17F1-FA09-F3E99238D62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A494253-A2E1-D170-48CF-7F34B3F61C5C}"/>
              </a:ext>
            </a:extLst>
          </p:cNvPr>
          <p:cNvSpPr>
            <a:spLocks noGrp="1"/>
          </p:cNvSpPr>
          <p:nvPr>
            <p:ph type="sldNum" sz="quarter" idx="12"/>
          </p:nvPr>
        </p:nvSpPr>
        <p:spPr/>
        <p:txBody>
          <a:bodyPr/>
          <a:lstStyle>
            <a:lvl1pPr>
              <a:defRPr/>
            </a:lvl1pPr>
          </a:lstStyle>
          <a:p>
            <a:pPr>
              <a:defRPr/>
            </a:pPr>
            <a:fld id="{093EDA59-961F-4E22-85E4-744CC873A043}" type="slidenum">
              <a:rPr lang="en-GB" altLang="en-US"/>
              <a:pPr>
                <a:defRPr/>
              </a:pPr>
              <a:t>‹#›</a:t>
            </a:fld>
            <a:endParaRPr lang="en-GB" altLang="en-US"/>
          </a:p>
        </p:txBody>
      </p:sp>
    </p:spTree>
    <p:extLst>
      <p:ext uri="{BB962C8B-B14F-4D97-AF65-F5344CB8AC3E}">
        <p14:creationId xmlns:p14="http://schemas.microsoft.com/office/powerpoint/2010/main" val="177325614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262D6707-26FB-07AC-B725-B1A6E7B04614}"/>
              </a:ext>
            </a:extLst>
          </p:cNvPr>
          <p:cNvSpPr>
            <a:spLocks noGrp="1"/>
          </p:cNvSpPr>
          <p:nvPr>
            <p:ph type="dt" sz="half" idx="10"/>
          </p:nvPr>
        </p:nvSpPr>
        <p:spPr/>
        <p:txBody>
          <a:bodyPr/>
          <a:lstStyle>
            <a:lvl1pPr>
              <a:defRPr/>
            </a:lvl1pPr>
          </a:lstStyle>
          <a:p>
            <a:pPr>
              <a:defRPr/>
            </a:pPr>
            <a:fld id="{FF1DF40F-A82A-44CB-AD16-9F7BE34D6632}" type="datetimeFigureOut">
              <a:rPr lang="en-GB"/>
              <a:pPr>
                <a:defRPr/>
              </a:pPr>
              <a:t>18/03/2023</a:t>
            </a:fld>
            <a:endParaRPr lang="en-GB"/>
          </a:p>
        </p:txBody>
      </p:sp>
      <p:sp>
        <p:nvSpPr>
          <p:cNvPr id="6" name="Footer Placeholder 4">
            <a:extLst>
              <a:ext uri="{FF2B5EF4-FFF2-40B4-BE49-F238E27FC236}">
                <a16:creationId xmlns:a16="http://schemas.microsoft.com/office/drawing/2014/main" id="{C62AC9F7-A1FC-5CF2-AE45-91453C22604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B159C61-B235-4CED-FB83-18A735574C4D}"/>
              </a:ext>
            </a:extLst>
          </p:cNvPr>
          <p:cNvSpPr>
            <a:spLocks noGrp="1"/>
          </p:cNvSpPr>
          <p:nvPr>
            <p:ph type="sldNum" sz="quarter" idx="12"/>
          </p:nvPr>
        </p:nvSpPr>
        <p:spPr/>
        <p:txBody>
          <a:bodyPr/>
          <a:lstStyle>
            <a:lvl1pPr>
              <a:defRPr/>
            </a:lvl1pPr>
          </a:lstStyle>
          <a:p>
            <a:pPr>
              <a:defRPr/>
            </a:pPr>
            <a:fld id="{1722EB05-6C39-412F-B9C4-C16649AE2144}" type="slidenum">
              <a:rPr lang="en-GB" altLang="en-US"/>
              <a:pPr>
                <a:defRPr/>
              </a:pPr>
              <a:t>‹#›</a:t>
            </a:fld>
            <a:endParaRPr lang="en-GB" altLang="en-US"/>
          </a:p>
        </p:txBody>
      </p:sp>
    </p:spTree>
    <p:extLst>
      <p:ext uri="{BB962C8B-B14F-4D97-AF65-F5344CB8AC3E}">
        <p14:creationId xmlns:p14="http://schemas.microsoft.com/office/powerpoint/2010/main" val="16391843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C6AB139-03FA-800F-0EDB-9BC79E062299}"/>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714E0711-D476-CFCF-3016-E77E90B3224D}"/>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6CE8D64-A864-1318-BB04-4684DAD0DE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452F97D-41BF-48C4-A05F-1E69226A0F97}" type="datetimeFigureOut">
              <a:rPr lang="en-GB"/>
              <a:pPr>
                <a:defRPr/>
              </a:pPr>
              <a:t>18/03/2023</a:t>
            </a:fld>
            <a:endParaRPr lang="en-GB"/>
          </a:p>
        </p:txBody>
      </p:sp>
      <p:sp>
        <p:nvSpPr>
          <p:cNvPr id="5" name="Footer Placeholder 4">
            <a:extLst>
              <a:ext uri="{FF2B5EF4-FFF2-40B4-BE49-F238E27FC236}">
                <a16:creationId xmlns:a16="http://schemas.microsoft.com/office/drawing/2014/main" id="{B5839CE2-45E0-7C04-DDA1-3CF24B56EF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9EEB4B52-D276-A5FF-D026-415FCCEF14F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3B2056A-E066-4561-B6E7-544E901CB69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7">
            <a:extLst>
              <a:ext uri="{FF2B5EF4-FFF2-40B4-BE49-F238E27FC236}">
                <a16:creationId xmlns:a16="http://schemas.microsoft.com/office/drawing/2014/main" id="{CECC4F85-8956-8917-1565-C33B7265BF77}"/>
              </a:ext>
            </a:extLst>
          </p:cNvPr>
          <p:cNvSpPr txBox="1">
            <a:spLocks noChangeArrowheads="1"/>
          </p:cNvSpPr>
          <p:nvPr/>
        </p:nvSpPr>
        <p:spPr bwMode="auto">
          <a:xfrm>
            <a:off x="1062038" y="2811463"/>
            <a:ext cx="46561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4000" b="1">
                <a:solidFill>
                  <a:srgbClr val="6D102F"/>
                </a:solidFill>
              </a:rPr>
              <a:t>Global Hand Teaching Programme</a:t>
            </a:r>
          </a:p>
        </p:txBody>
      </p:sp>
      <p:pic>
        <p:nvPicPr>
          <p:cNvPr id="14338" name="Picture 8">
            <a:extLst>
              <a:ext uri="{FF2B5EF4-FFF2-40B4-BE49-F238E27FC236}">
                <a16:creationId xmlns:a16="http://schemas.microsoft.com/office/drawing/2014/main" id="{A1F6D9FD-58F6-C514-C348-CA63DB63B5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9">
            <a:extLst>
              <a:ext uri="{FF2B5EF4-FFF2-40B4-BE49-F238E27FC236}">
                <a16:creationId xmlns:a16="http://schemas.microsoft.com/office/drawing/2014/main" id="{D379298C-2832-C528-55BD-45AFEF439621}"/>
              </a:ext>
            </a:extLst>
          </p:cNvPr>
          <p:cNvSpPr txBox="1">
            <a:spLocks noChangeArrowheads="1"/>
          </p:cNvSpPr>
          <p:nvPr/>
        </p:nvSpPr>
        <p:spPr bwMode="auto">
          <a:xfrm>
            <a:off x="1062038" y="4338638"/>
            <a:ext cx="77676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b="1">
                <a:solidFill>
                  <a:srgbClr val="575958"/>
                </a:solidFill>
              </a:rPr>
              <a:t>Module 2.4</a:t>
            </a:r>
          </a:p>
          <a:p>
            <a:pPr eaLnBrk="1" hangingPunct="1">
              <a:lnSpc>
                <a:spcPct val="100000"/>
              </a:lnSpc>
              <a:spcBef>
                <a:spcPct val="0"/>
              </a:spcBef>
              <a:buFontTx/>
              <a:buNone/>
            </a:pPr>
            <a:r>
              <a:rPr lang="en-GB" altLang="en-US" sz="2000" b="1">
                <a:solidFill>
                  <a:srgbClr val="575958"/>
                </a:solidFill>
              </a:rPr>
              <a:t>Extensor tendon repair and reconstruction</a:t>
            </a:r>
          </a:p>
          <a:p>
            <a:pPr eaLnBrk="1" hangingPunct="1">
              <a:lnSpc>
                <a:spcPct val="100000"/>
              </a:lnSpc>
              <a:spcBef>
                <a:spcPct val="0"/>
              </a:spcBef>
              <a:buFontTx/>
              <a:buNone/>
            </a:pPr>
            <a:endParaRPr lang="en-GB" altLang="en-US" sz="2000" b="1">
              <a:solidFill>
                <a:srgbClr val="575958"/>
              </a:solidFill>
            </a:endParaRPr>
          </a:p>
          <a:p>
            <a:pPr eaLnBrk="1" hangingPunct="1">
              <a:lnSpc>
                <a:spcPct val="100000"/>
              </a:lnSpc>
              <a:spcBef>
                <a:spcPct val="0"/>
              </a:spcBef>
              <a:buFontTx/>
              <a:buNone/>
            </a:pPr>
            <a:r>
              <a:rPr lang="en-GB" altLang="en-US" sz="2000">
                <a:solidFill>
                  <a:srgbClr val="575958"/>
                </a:solidFill>
              </a:rPr>
              <a:t>CBDs</a:t>
            </a:r>
          </a:p>
        </p:txBody>
      </p:sp>
      <p:pic>
        <p:nvPicPr>
          <p:cNvPr id="14340" name="Picture 10">
            <a:extLst>
              <a:ext uri="{FF2B5EF4-FFF2-40B4-BE49-F238E27FC236}">
                <a16:creationId xmlns:a16="http://schemas.microsoft.com/office/drawing/2014/main" id="{B97DCCB1-6B78-27FD-3A5E-4D30D0E102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5113" y="2103438"/>
            <a:ext cx="4427537"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12">
            <a:extLst>
              <a:ext uri="{FF2B5EF4-FFF2-40B4-BE49-F238E27FC236}">
                <a16:creationId xmlns:a16="http://schemas.microsoft.com/office/drawing/2014/main" id="{5F179157-2E84-4A4B-9463-19F24CEB3EEB}"/>
              </a:ext>
            </a:extLst>
          </p:cNvPr>
          <p:cNvSpPr txBox="1">
            <a:spLocks noChangeArrowheads="1"/>
          </p:cNvSpPr>
          <p:nvPr/>
        </p:nvSpPr>
        <p:spPr bwMode="auto">
          <a:xfrm>
            <a:off x="1062038" y="6223000"/>
            <a:ext cx="77676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GB" altLang="en-US" sz="1600">
                <a:solidFill>
                  <a:srgbClr val="575958"/>
                </a:solidFill>
              </a:rPr>
              <a:t>Source: Wide Awake Hand Surgery (Donald Lalonde)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3">
            <a:extLst>
              <a:ext uri="{FF2B5EF4-FFF2-40B4-BE49-F238E27FC236}">
                <a16:creationId xmlns:a16="http://schemas.microsoft.com/office/drawing/2014/main" id="{90FDC763-6B9E-D24D-DEAE-3439DC6A13BA}"/>
              </a:ext>
            </a:extLst>
          </p:cNvPr>
          <p:cNvSpPr txBox="1">
            <a:spLocks noChangeArrowheads="1"/>
          </p:cNvSpPr>
          <p:nvPr/>
        </p:nvSpPr>
        <p:spPr bwMode="auto">
          <a:xfrm>
            <a:off x="914400" y="530225"/>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6D102F"/>
                </a:solidFill>
              </a:rPr>
              <a:t>Case 1</a:t>
            </a:r>
          </a:p>
        </p:txBody>
      </p:sp>
      <p:cxnSp>
        <p:nvCxnSpPr>
          <p:cNvPr id="8" name="Straight Connector 7">
            <a:extLst>
              <a:ext uri="{FF2B5EF4-FFF2-40B4-BE49-F238E27FC236}">
                <a16:creationId xmlns:a16="http://schemas.microsoft.com/office/drawing/2014/main" id="{800B78E1-09E3-091E-E961-993FDB174B8A}"/>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18628F-80FD-856C-1E58-5AC6E54CDFCD}"/>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15364" name="Picture 9">
            <a:extLst>
              <a:ext uri="{FF2B5EF4-FFF2-40B4-BE49-F238E27FC236}">
                <a16:creationId xmlns:a16="http://schemas.microsoft.com/office/drawing/2014/main" id="{6A8E4026-AAAC-CE70-3B13-F4581F91BA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0">
            <a:extLst>
              <a:ext uri="{FF2B5EF4-FFF2-40B4-BE49-F238E27FC236}">
                <a16:creationId xmlns:a16="http://schemas.microsoft.com/office/drawing/2014/main" id="{8EDE4DB4-34FD-B74B-7CAB-892F3E039FEE}"/>
              </a:ext>
            </a:extLst>
          </p:cNvPr>
          <p:cNvSpPr txBox="1">
            <a:spLocks noChangeArrowheads="1"/>
          </p:cNvSpPr>
          <p:nvPr/>
        </p:nvSpPr>
        <p:spPr bwMode="auto">
          <a:xfrm>
            <a:off x="993775" y="1811338"/>
            <a:ext cx="6523038" cy="4094162"/>
          </a:xfrm>
          <a:prstGeom prst="rect">
            <a:avLst/>
          </a:prstGeom>
          <a:noFill/>
          <a:ln>
            <a:noFill/>
          </a:ln>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defRPr/>
            </a:pPr>
            <a:r>
              <a:rPr lang="en-GB" altLang="en-US" sz="2000" dirty="0">
                <a:solidFill>
                  <a:srgbClr val="575958"/>
                </a:solidFill>
              </a:rPr>
              <a:t>A 28 year old male chef presents to the emergency department with a laceration overlying the PIP joint of his left index finger.</a:t>
            </a:r>
          </a:p>
          <a:p>
            <a:pPr eaLnBrk="1" hangingPunct="1">
              <a:lnSpc>
                <a:spcPct val="100000"/>
              </a:lnSpc>
              <a:spcBef>
                <a:spcPct val="0"/>
              </a:spcBef>
              <a:defRPr/>
            </a:pPr>
            <a:endParaRPr lang="en-GB" altLang="en-US" sz="2000" dirty="0">
              <a:solidFill>
                <a:srgbClr val="575958"/>
              </a:solidFill>
            </a:endParaRPr>
          </a:p>
          <a:p>
            <a:pPr marL="457200" indent="-457200" eaLnBrk="1" hangingPunct="1">
              <a:lnSpc>
                <a:spcPct val="100000"/>
              </a:lnSpc>
              <a:spcBef>
                <a:spcPct val="0"/>
              </a:spcBef>
              <a:buFont typeface="+mj-lt"/>
              <a:buAutoNum type="arabicPeriod"/>
              <a:defRPr/>
            </a:pPr>
            <a:r>
              <a:rPr lang="en-GB" altLang="en-US" sz="2000" dirty="0">
                <a:solidFill>
                  <a:srgbClr val="575958"/>
                </a:solidFill>
              </a:rPr>
              <a:t>Describe what you see</a:t>
            </a:r>
          </a:p>
          <a:p>
            <a:pPr marL="457200" indent="-457200" eaLnBrk="1" hangingPunct="1">
              <a:lnSpc>
                <a:spcPct val="100000"/>
              </a:lnSpc>
              <a:spcBef>
                <a:spcPct val="0"/>
              </a:spcBef>
              <a:buFont typeface="+mj-lt"/>
              <a:buAutoNum type="arabicPeriod"/>
              <a:defRPr/>
            </a:pPr>
            <a:r>
              <a:rPr lang="en-GB" altLang="en-US" sz="2000" dirty="0">
                <a:solidFill>
                  <a:srgbClr val="575958"/>
                </a:solidFill>
              </a:rPr>
              <a:t>Which structures might be involved?</a:t>
            </a:r>
          </a:p>
          <a:p>
            <a:pPr marL="457200" indent="-457200" eaLnBrk="1" hangingPunct="1">
              <a:lnSpc>
                <a:spcPct val="100000"/>
              </a:lnSpc>
              <a:spcBef>
                <a:spcPct val="0"/>
              </a:spcBef>
              <a:buFont typeface="+mj-lt"/>
              <a:buAutoNum type="arabicPeriod"/>
              <a:defRPr/>
            </a:pPr>
            <a:r>
              <a:rPr lang="en-GB" altLang="en-US" sz="2000" dirty="0">
                <a:solidFill>
                  <a:srgbClr val="575958"/>
                </a:solidFill>
              </a:rPr>
              <a:t>What special test can be performed to assess for a boutonniere injury? </a:t>
            </a:r>
            <a:r>
              <a:rPr lang="en-GB" altLang="en-US" sz="1600" dirty="0">
                <a:solidFill>
                  <a:srgbClr val="575958"/>
                </a:solidFill>
              </a:rPr>
              <a:t>Describe how this test works.</a:t>
            </a:r>
            <a:endParaRPr lang="en-GB" altLang="en-US" sz="2000" dirty="0">
              <a:solidFill>
                <a:srgbClr val="575958"/>
              </a:solidFill>
            </a:endParaRPr>
          </a:p>
          <a:p>
            <a:pPr marL="457200" indent="-457200" eaLnBrk="1" hangingPunct="1">
              <a:lnSpc>
                <a:spcPct val="100000"/>
              </a:lnSpc>
              <a:spcBef>
                <a:spcPct val="0"/>
              </a:spcBef>
              <a:buFont typeface="+mj-lt"/>
              <a:buAutoNum type="arabicPeriod"/>
              <a:defRPr/>
            </a:pPr>
            <a:r>
              <a:rPr lang="en-GB" altLang="en-US" sz="2000" dirty="0">
                <a:solidFill>
                  <a:srgbClr val="575958"/>
                </a:solidFill>
              </a:rPr>
              <a:t>Discuss the management of this injury in the acute and chronic setting.</a:t>
            </a:r>
          </a:p>
          <a:p>
            <a:pPr marL="457200" indent="-457200" eaLnBrk="1" hangingPunct="1">
              <a:lnSpc>
                <a:spcPct val="100000"/>
              </a:lnSpc>
              <a:spcBef>
                <a:spcPct val="0"/>
              </a:spcBef>
              <a:buFont typeface="+mj-lt"/>
              <a:buAutoNum type="arabicPeriod"/>
              <a:defRPr/>
            </a:pPr>
            <a:r>
              <a:rPr lang="en-GB" altLang="en-US" sz="2000" dirty="0">
                <a:solidFill>
                  <a:srgbClr val="575958"/>
                </a:solidFill>
              </a:rPr>
              <a:t>If you don’t treat this condition what is the likely long term results?</a:t>
            </a:r>
          </a:p>
          <a:p>
            <a:pPr marL="457200" indent="-457200" eaLnBrk="1" hangingPunct="1">
              <a:lnSpc>
                <a:spcPct val="100000"/>
              </a:lnSpc>
              <a:spcBef>
                <a:spcPct val="0"/>
              </a:spcBef>
              <a:buFont typeface="+mj-lt"/>
              <a:buAutoNum type="arabicPeriod"/>
              <a:defRPr/>
            </a:pPr>
            <a:r>
              <a:rPr lang="en-GB" altLang="en-US" sz="2000" dirty="0">
                <a:solidFill>
                  <a:srgbClr val="575958"/>
                </a:solidFill>
              </a:rPr>
              <a:t>How will you rehabilitate the patient after repair?</a:t>
            </a:r>
          </a:p>
        </p:txBody>
      </p:sp>
      <p:sp>
        <p:nvSpPr>
          <p:cNvPr id="15366" name="TextBox 11">
            <a:extLst>
              <a:ext uri="{FF2B5EF4-FFF2-40B4-BE49-F238E27FC236}">
                <a16:creationId xmlns:a16="http://schemas.microsoft.com/office/drawing/2014/main" id="{7A6F6CA0-7A5D-80C6-B3EE-EEE5F2E3505D}"/>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GB" altLang="en-US" sz="2000">
                <a:solidFill>
                  <a:srgbClr val="6D102F"/>
                </a:solidFill>
              </a:rPr>
              <a:t>bssh.ac.uk</a:t>
            </a:r>
          </a:p>
        </p:txBody>
      </p:sp>
      <p:pic>
        <p:nvPicPr>
          <p:cNvPr id="15367" name="Picture 10" descr="A Modification Of Elson's Test For The Diagnosis Of An Acute Extensor  Central Slip Injury">
            <a:extLst>
              <a:ext uri="{FF2B5EF4-FFF2-40B4-BE49-F238E27FC236}">
                <a16:creationId xmlns:a16="http://schemas.microsoft.com/office/drawing/2014/main" id="{A87B78E2-E296-B77E-59C0-671B913331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5025" y="4135438"/>
            <a:ext cx="22002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a:extLst>
              <a:ext uri="{FF2B5EF4-FFF2-40B4-BE49-F238E27FC236}">
                <a16:creationId xmlns:a16="http://schemas.microsoft.com/office/drawing/2014/main" id="{C37BD5E5-778E-17DA-91A9-D66617011E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5025" y="1647825"/>
            <a:ext cx="2338388"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
            <a:extLst>
              <a:ext uri="{FF2B5EF4-FFF2-40B4-BE49-F238E27FC236}">
                <a16:creationId xmlns:a16="http://schemas.microsoft.com/office/drawing/2014/main" id="{110E1EFA-D909-0B02-C15A-76A2E422D5BE}"/>
              </a:ext>
            </a:extLst>
          </p:cNvPr>
          <p:cNvSpPr txBox="1">
            <a:spLocks noChangeArrowheads="1"/>
          </p:cNvSpPr>
          <p:nvPr/>
        </p:nvSpPr>
        <p:spPr bwMode="auto">
          <a:xfrm>
            <a:off x="914400" y="530225"/>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6D102F"/>
                </a:solidFill>
              </a:rPr>
              <a:t>Case 2</a:t>
            </a:r>
          </a:p>
        </p:txBody>
      </p:sp>
      <p:cxnSp>
        <p:nvCxnSpPr>
          <p:cNvPr id="8" name="Straight Connector 7">
            <a:extLst>
              <a:ext uri="{FF2B5EF4-FFF2-40B4-BE49-F238E27FC236}">
                <a16:creationId xmlns:a16="http://schemas.microsoft.com/office/drawing/2014/main" id="{E91D3517-C335-920A-546F-BFBFCF4347C8}"/>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8D5F6BA-29B2-D630-C00A-3BABC500D22D}"/>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17412" name="Picture 9">
            <a:extLst>
              <a:ext uri="{FF2B5EF4-FFF2-40B4-BE49-F238E27FC236}">
                <a16:creationId xmlns:a16="http://schemas.microsoft.com/office/drawing/2014/main" id="{CA250D57-C390-DCF7-633A-D3625DEA1D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10">
            <a:extLst>
              <a:ext uri="{FF2B5EF4-FFF2-40B4-BE49-F238E27FC236}">
                <a16:creationId xmlns:a16="http://schemas.microsoft.com/office/drawing/2014/main" id="{17485331-483B-A6CD-96D9-393E54161852}"/>
              </a:ext>
            </a:extLst>
          </p:cNvPr>
          <p:cNvSpPr txBox="1">
            <a:spLocks noChangeArrowheads="1"/>
          </p:cNvSpPr>
          <p:nvPr/>
        </p:nvSpPr>
        <p:spPr bwMode="auto">
          <a:xfrm>
            <a:off x="993775" y="1811338"/>
            <a:ext cx="5856288"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n-GB" altLang="en-US" sz="2000">
                <a:solidFill>
                  <a:srgbClr val="575958"/>
                </a:solidFill>
              </a:rPr>
              <a:t>Discuss the typical presentation and examination of a patient with a mallet finger.</a:t>
            </a:r>
          </a:p>
          <a:p>
            <a:pPr eaLnBrk="1" hangingPunct="1">
              <a:lnSpc>
                <a:spcPct val="100000"/>
              </a:lnSpc>
              <a:spcBef>
                <a:spcPct val="0"/>
              </a:spcBef>
            </a:pPr>
            <a:endParaRPr lang="en-GB" altLang="en-US" sz="2000">
              <a:solidFill>
                <a:srgbClr val="575958"/>
              </a:solidFill>
            </a:endParaRPr>
          </a:p>
          <a:p>
            <a:pPr eaLnBrk="1" hangingPunct="1">
              <a:lnSpc>
                <a:spcPct val="100000"/>
              </a:lnSpc>
              <a:spcBef>
                <a:spcPct val="0"/>
              </a:spcBef>
            </a:pPr>
            <a:r>
              <a:rPr lang="en-GB" altLang="en-US" sz="2000">
                <a:solidFill>
                  <a:srgbClr val="575958"/>
                </a:solidFill>
              </a:rPr>
              <a:t>Discuss the indications for surgery in patients with mallet finger.</a:t>
            </a:r>
          </a:p>
          <a:p>
            <a:pPr eaLnBrk="1" hangingPunct="1">
              <a:lnSpc>
                <a:spcPct val="100000"/>
              </a:lnSpc>
              <a:spcBef>
                <a:spcPct val="0"/>
              </a:spcBef>
            </a:pPr>
            <a:endParaRPr lang="en-GB" altLang="en-US" sz="2000">
              <a:solidFill>
                <a:srgbClr val="575958"/>
              </a:solidFill>
            </a:endParaRPr>
          </a:p>
          <a:p>
            <a:pPr eaLnBrk="1" hangingPunct="1">
              <a:lnSpc>
                <a:spcPct val="100000"/>
              </a:lnSpc>
              <a:spcBef>
                <a:spcPct val="0"/>
              </a:spcBef>
            </a:pPr>
            <a:r>
              <a:rPr lang="en-GB" altLang="en-US" sz="2000">
                <a:solidFill>
                  <a:srgbClr val="575958"/>
                </a:solidFill>
              </a:rPr>
              <a:t>Describe the non-operative and operative management of a patient with mallet finger.</a:t>
            </a:r>
          </a:p>
          <a:p>
            <a:pPr eaLnBrk="1" hangingPunct="1">
              <a:lnSpc>
                <a:spcPct val="100000"/>
              </a:lnSpc>
              <a:spcBef>
                <a:spcPct val="0"/>
              </a:spcBef>
            </a:pPr>
            <a:endParaRPr lang="en-GB" altLang="en-US" sz="2000">
              <a:solidFill>
                <a:srgbClr val="575958"/>
              </a:solidFill>
            </a:endParaRPr>
          </a:p>
          <a:p>
            <a:pPr eaLnBrk="1" hangingPunct="1">
              <a:lnSpc>
                <a:spcPct val="100000"/>
              </a:lnSpc>
              <a:spcBef>
                <a:spcPct val="0"/>
              </a:spcBef>
            </a:pPr>
            <a:r>
              <a:rPr lang="en-GB" altLang="en-US" sz="2000">
                <a:solidFill>
                  <a:srgbClr val="575958"/>
                </a:solidFill>
              </a:rPr>
              <a:t>What are the important considerations in the rehabilitation of a patient with mallet finger?</a:t>
            </a:r>
          </a:p>
        </p:txBody>
      </p:sp>
      <p:sp>
        <p:nvSpPr>
          <p:cNvPr id="17414" name="TextBox 11">
            <a:extLst>
              <a:ext uri="{FF2B5EF4-FFF2-40B4-BE49-F238E27FC236}">
                <a16:creationId xmlns:a16="http://schemas.microsoft.com/office/drawing/2014/main" id="{3B94C08E-C79E-0E38-C09B-07C65E3B591E}"/>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GB" altLang="en-US" sz="2000">
                <a:solidFill>
                  <a:srgbClr val="6D102F"/>
                </a:solidFill>
              </a:rPr>
              <a:t>bssh.ac.uk</a:t>
            </a:r>
          </a:p>
        </p:txBody>
      </p:sp>
      <p:pic>
        <p:nvPicPr>
          <p:cNvPr id="17415" name="Picture 8">
            <a:extLst>
              <a:ext uri="{FF2B5EF4-FFF2-40B4-BE49-F238E27FC236}">
                <a16:creationId xmlns:a16="http://schemas.microsoft.com/office/drawing/2014/main" id="{044F20B6-5B2A-DBE3-0FAC-406305B0E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6913" y="1689100"/>
            <a:ext cx="1573212"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0">
            <a:extLst>
              <a:ext uri="{FF2B5EF4-FFF2-40B4-BE49-F238E27FC236}">
                <a16:creationId xmlns:a16="http://schemas.microsoft.com/office/drawing/2014/main" id="{650975C9-37C7-C1E2-9B39-AE5F1C2A8A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9513" y="4156075"/>
            <a:ext cx="38163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2">
            <a:extLst>
              <a:ext uri="{FF2B5EF4-FFF2-40B4-BE49-F238E27FC236}">
                <a16:creationId xmlns:a16="http://schemas.microsoft.com/office/drawing/2014/main" id="{D3B52EBE-43AE-83DD-FF57-A1E2A9B472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2050" y="1711325"/>
            <a:ext cx="26670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3">
            <a:extLst>
              <a:ext uri="{FF2B5EF4-FFF2-40B4-BE49-F238E27FC236}">
                <a16:creationId xmlns:a16="http://schemas.microsoft.com/office/drawing/2014/main" id="{381ACC7B-A768-8442-C142-BEB8BC27696B}"/>
              </a:ext>
            </a:extLst>
          </p:cNvPr>
          <p:cNvSpPr txBox="1">
            <a:spLocks noChangeArrowheads="1"/>
          </p:cNvSpPr>
          <p:nvPr/>
        </p:nvSpPr>
        <p:spPr bwMode="auto">
          <a:xfrm>
            <a:off x="914400" y="530225"/>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6D102F"/>
                </a:solidFill>
              </a:rPr>
              <a:t>Case 3</a:t>
            </a:r>
          </a:p>
        </p:txBody>
      </p:sp>
      <p:cxnSp>
        <p:nvCxnSpPr>
          <p:cNvPr id="8" name="Straight Connector 7">
            <a:extLst>
              <a:ext uri="{FF2B5EF4-FFF2-40B4-BE49-F238E27FC236}">
                <a16:creationId xmlns:a16="http://schemas.microsoft.com/office/drawing/2014/main" id="{637D6715-9CE7-281A-B4FF-341812083023}"/>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34DF166-4281-64CD-4ACB-AB9AD7494B38}"/>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19460" name="Picture 9">
            <a:extLst>
              <a:ext uri="{FF2B5EF4-FFF2-40B4-BE49-F238E27FC236}">
                <a16:creationId xmlns:a16="http://schemas.microsoft.com/office/drawing/2014/main" id="{1045126A-2727-0416-6C0F-20F3DF2A58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0">
            <a:extLst>
              <a:ext uri="{FF2B5EF4-FFF2-40B4-BE49-F238E27FC236}">
                <a16:creationId xmlns:a16="http://schemas.microsoft.com/office/drawing/2014/main" id="{54E8C4FC-474B-7B8F-52E6-88FDE832386B}"/>
              </a:ext>
            </a:extLst>
          </p:cNvPr>
          <p:cNvSpPr txBox="1">
            <a:spLocks noChangeArrowheads="1"/>
          </p:cNvSpPr>
          <p:nvPr/>
        </p:nvSpPr>
        <p:spPr bwMode="auto">
          <a:xfrm>
            <a:off x="993775" y="1811338"/>
            <a:ext cx="460057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n-GB" altLang="en-US" sz="2000">
                <a:solidFill>
                  <a:srgbClr val="575958"/>
                </a:solidFill>
              </a:rPr>
              <a:t>What are the important considerations in the assessment of a patient with a ‘fight-bite’ injury?</a:t>
            </a:r>
          </a:p>
          <a:p>
            <a:pPr eaLnBrk="1" hangingPunct="1">
              <a:lnSpc>
                <a:spcPct val="100000"/>
              </a:lnSpc>
              <a:spcBef>
                <a:spcPct val="0"/>
              </a:spcBef>
            </a:pPr>
            <a:endParaRPr lang="en-GB" altLang="en-US" sz="2000">
              <a:solidFill>
                <a:srgbClr val="575958"/>
              </a:solidFill>
            </a:endParaRPr>
          </a:p>
          <a:p>
            <a:pPr eaLnBrk="1" hangingPunct="1">
              <a:lnSpc>
                <a:spcPct val="100000"/>
              </a:lnSpc>
              <a:spcBef>
                <a:spcPct val="0"/>
              </a:spcBef>
            </a:pPr>
            <a:r>
              <a:rPr lang="en-GB" altLang="en-US" sz="2000">
                <a:solidFill>
                  <a:srgbClr val="575958"/>
                </a:solidFill>
              </a:rPr>
              <a:t>Which structures may be involved?</a:t>
            </a:r>
          </a:p>
          <a:p>
            <a:pPr eaLnBrk="1" hangingPunct="1">
              <a:lnSpc>
                <a:spcPct val="100000"/>
              </a:lnSpc>
              <a:spcBef>
                <a:spcPct val="0"/>
              </a:spcBef>
            </a:pPr>
            <a:endParaRPr lang="en-GB" altLang="en-US" sz="2000">
              <a:solidFill>
                <a:srgbClr val="575958"/>
              </a:solidFill>
            </a:endParaRPr>
          </a:p>
          <a:p>
            <a:pPr eaLnBrk="1" hangingPunct="1">
              <a:lnSpc>
                <a:spcPct val="100000"/>
              </a:lnSpc>
              <a:spcBef>
                <a:spcPct val="0"/>
              </a:spcBef>
            </a:pPr>
            <a:r>
              <a:rPr lang="en-GB" altLang="en-US" sz="2000">
                <a:solidFill>
                  <a:srgbClr val="575958"/>
                </a:solidFill>
              </a:rPr>
              <a:t>What are the important management considerations?</a:t>
            </a:r>
          </a:p>
          <a:p>
            <a:pPr eaLnBrk="1" hangingPunct="1">
              <a:lnSpc>
                <a:spcPct val="100000"/>
              </a:lnSpc>
              <a:spcBef>
                <a:spcPct val="0"/>
              </a:spcBef>
            </a:pPr>
            <a:endParaRPr lang="en-GB" altLang="en-US" sz="2000">
              <a:solidFill>
                <a:srgbClr val="575958"/>
              </a:solidFill>
            </a:endParaRPr>
          </a:p>
          <a:p>
            <a:pPr eaLnBrk="1" hangingPunct="1">
              <a:lnSpc>
                <a:spcPct val="100000"/>
              </a:lnSpc>
              <a:spcBef>
                <a:spcPct val="0"/>
              </a:spcBef>
            </a:pPr>
            <a:r>
              <a:rPr lang="en-GB" altLang="en-US" sz="2000">
                <a:solidFill>
                  <a:srgbClr val="575958"/>
                </a:solidFill>
              </a:rPr>
              <a:t>What are the commonly encountered organisms in human bite injuries?</a:t>
            </a:r>
          </a:p>
        </p:txBody>
      </p:sp>
      <p:sp>
        <p:nvSpPr>
          <p:cNvPr id="19462" name="TextBox 11">
            <a:extLst>
              <a:ext uri="{FF2B5EF4-FFF2-40B4-BE49-F238E27FC236}">
                <a16:creationId xmlns:a16="http://schemas.microsoft.com/office/drawing/2014/main" id="{875C29EC-908B-C975-C4AC-A3D12A8FDA9B}"/>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GB" altLang="en-US" sz="2000">
                <a:solidFill>
                  <a:srgbClr val="6D102F"/>
                </a:solidFill>
              </a:rPr>
              <a:t>bssh.ac.uk</a:t>
            </a:r>
          </a:p>
        </p:txBody>
      </p:sp>
      <p:pic>
        <p:nvPicPr>
          <p:cNvPr id="19463" name="Picture 8">
            <a:extLst>
              <a:ext uri="{FF2B5EF4-FFF2-40B4-BE49-F238E27FC236}">
                <a16:creationId xmlns:a16="http://schemas.microsoft.com/office/drawing/2014/main" id="{8D89336F-FFEF-84FF-A936-7C8C508944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7225" y="1727200"/>
            <a:ext cx="1652588"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0" descr="Hand Injuries: Boxer Fractures and Fight Bites - ScienceDirect">
            <a:extLst>
              <a:ext uri="{FF2B5EF4-FFF2-40B4-BE49-F238E27FC236}">
                <a16:creationId xmlns:a16="http://schemas.microsoft.com/office/drawing/2014/main" id="{A398DEF7-74F6-46D7-88FC-C90D5E5BB9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750" y="4005263"/>
            <a:ext cx="4800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3">
            <a:extLst>
              <a:ext uri="{FF2B5EF4-FFF2-40B4-BE49-F238E27FC236}">
                <a16:creationId xmlns:a16="http://schemas.microsoft.com/office/drawing/2014/main" id="{49053D90-8303-1B1F-C8F3-03F9DFDA2198}"/>
              </a:ext>
            </a:extLst>
          </p:cNvPr>
          <p:cNvSpPr txBox="1">
            <a:spLocks noChangeArrowheads="1"/>
          </p:cNvSpPr>
          <p:nvPr/>
        </p:nvSpPr>
        <p:spPr bwMode="auto">
          <a:xfrm>
            <a:off x="914400" y="530225"/>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6D102F"/>
                </a:solidFill>
              </a:rPr>
              <a:t>Case 4</a:t>
            </a:r>
          </a:p>
        </p:txBody>
      </p:sp>
      <p:cxnSp>
        <p:nvCxnSpPr>
          <p:cNvPr id="8" name="Straight Connector 7">
            <a:extLst>
              <a:ext uri="{FF2B5EF4-FFF2-40B4-BE49-F238E27FC236}">
                <a16:creationId xmlns:a16="http://schemas.microsoft.com/office/drawing/2014/main" id="{86860048-6DB9-A1D4-5CDD-9F3A5DBB018A}"/>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749FE5-490D-0680-84C4-BDA711F48EFE}"/>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22532" name="Picture 9">
            <a:extLst>
              <a:ext uri="{FF2B5EF4-FFF2-40B4-BE49-F238E27FC236}">
                <a16:creationId xmlns:a16="http://schemas.microsoft.com/office/drawing/2014/main" id="{E805E811-6A6B-569C-861E-D7BE9FC849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0">
            <a:extLst>
              <a:ext uri="{FF2B5EF4-FFF2-40B4-BE49-F238E27FC236}">
                <a16:creationId xmlns:a16="http://schemas.microsoft.com/office/drawing/2014/main" id="{8BF55CF6-DFEB-7DB0-C4A4-66D692891345}"/>
              </a:ext>
            </a:extLst>
          </p:cNvPr>
          <p:cNvSpPr txBox="1">
            <a:spLocks noChangeArrowheads="1"/>
          </p:cNvSpPr>
          <p:nvPr/>
        </p:nvSpPr>
        <p:spPr bwMode="auto">
          <a:xfrm>
            <a:off x="993775" y="1811338"/>
            <a:ext cx="4600575" cy="3478212"/>
          </a:xfrm>
          <a:prstGeom prst="rect">
            <a:avLst/>
          </a:prstGeom>
          <a:noFill/>
          <a:ln>
            <a:noFill/>
          </a:ln>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defRPr/>
            </a:pPr>
            <a:r>
              <a:rPr lang="en-GB" altLang="en-US" sz="2000" dirty="0">
                <a:solidFill>
                  <a:srgbClr val="575958"/>
                </a:solidFill>
              </a:rPr>
              <a:t>A 25 year old man presents after sustaining a cut on the dorsum of his left thumb with a knife.</a:t>
            </a:r>
          </a:p>
          <a:p>
            <a:pPr eaLnBrk="1" hangingPunct="1">
              <a:lnSpc>
                <a:spcPct val="100000"/>
              </a:lnSpc>
              <a:spcBef>
                <a:spcPct val="0"/>
              </a:spcBef>
              <a:defRPr/>
            </a:pPr>
            <a:r>
              <a:rPr lang="en-GB" altLang="en-US" sz="2000" dirty="0">
                <a:solidFill>
                  <a:srgbClr val="575958"/>
                </a:solidFill>
              </a:rPr>
              <a:t>He is unable to straighten the thumb.</a:t>
            </a:r>
          </a:p>
          <a:p>
            <a:pPr eaLnBrk="1" hangingPunct="1">
              <a:lnSpc>
                <a:spcPct val="100000"/>
              </a:lnSpc>
              <a:spcBef>
                <a:spcPct val="0"/>
              </a:spcBef>
              <a:defRPr/>
            </a:pPr>
            <a:endParaRPr lang="en-GB" altLang="en-US" sz="2000" dirty="0">
              <a:solidFill>
                <a:srgbClr val="575958"/>
              </a:solidFill>
            </a:endParaRPr>
          </a:p>
          <a:p>
            <a:pPr marL="457200" indent="-457200" eaLnBrk="1" hangingPunct="1">
              <a:lnSpc>
                <a:spcPct val="100000"/>
              </a:lnSpc>
              <a:spcBef>
                <a:spcPct val="0"/>
              </a:spcBef>
              <a:buFont typeface="+mj-lt"/>
              <a:buAutoNum type="arabicPeriod"/>
              <a:defRPr/>
            </a:pPr>
            <a:r>
              <a:rPr lang="en-GB" altLang="en-US" sz="2000" dirty="0">
                <a:solidFill>
                  <a:srgbClr val="575958"/>
                </a:solidFill>
              </a:rPr>
              <a:t>Which tendon is likely to be injured?</a:t>
            </a:r>
          </a:p>
          <a:p>
            <a:pPr marL="457200" indent="-457200" eaLnBrk="1" hangingPunct="1">
              <a:lnSpc>
                <a:spcPct val="100000"/>
              </a:lnSpc>
              <a:spcBef>
                <a:spcPct val="0"/>
              </a:spcBef>
              <a:buFont typeface="+mj-lt"/>
              <a:buAutoNum type="arabicPeriod"/>
              <a:defRPr/>
            </a:pPr>
            <a:r>
              <a:rPr lang="en-GB" altLang="en-US" sz="2000" dirty="0">
                <a:solidFill>
                  <a:srgbClr val="575958"/>
                </a:solidFill>
              </a:rPr>
              <a:t>How will you repair it?</a:t>
            </a:r>
          </a:p>
          <a:p>
            <a:pPr marL="457200" indent="-457200" eaLnBrk="1" hangingPunct="1">
              <a:lnSpc>
                <a:spcPct val="100000"/>
              </a:lnSpc>
              <a:spcBef>
                <a:spcPct val="0"/>
              </a:spcBef>
              <a:buFont typeface="+mj-lt"/>
              <a:buAutoNum type="arabicPeriod"/>
              <a:defRPr/>
            </a:pPr>
            <a:r>
              <a:rPr lang="en-GB" altLang="en-US" sz="2000" dirty="0">
                <a:solidFill>
                  <a:srgbClr val="575958"/>
                </a:solidFill>
              </a:rPr>
              <a:t>How will you rehabilitate the patient?</a:t>
            </a:r>
          </a:p>
          <a:p>
            <a:pPr marL="457200" indent="-457200" eaLnBrk="1" hangingPunct="1">
              <a:lnSpc>
                <a:spcPct val="100000"/>
              </a:lnSpc>
              <a:spcBef>
                <a:spcPct val="0"/>
              </a:spcBef>
              <a:buFont typeface="+mj-lt"/>
              <a:buAutoNum type="arabicPeriod"/>
              <a:defRPr/>
            </a:pPr>
            <a:r>
              <a:rPr lang="en-GB" altLang="en-US" sz="2000" dirty="0">
                <a:solidFill>
                  <a:srgbClr val="575958"/>
                </a:solidFill>
              </a:rPr>
              <a:t>If this patient presented a few months after the injury what will be the treatment options?</a:t>
            </a:r>
          </a:p>
        </p:txBody>
      </p:sp>
      <p:sp>
        <p:nvSpPr>
          <p:cNvPr id="22534" name="TextBox 11">
            <a:extLst>
              <a:ext uri="{FF2B5EF4-FFF2-40B4-BE49-F238E27FC236}">
                <a16:creationId xmlns:a16="http://schemas.microsoft.com/office/drawing/2014/main" id="{BF4CD799-16E9-DAC7-A22F-C33B8EDE17E2}"/>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GB" altLang="en-US" sz="2000">
                <a:solidFill>
                  <a:srgbClr val="6D102F"/>
                </a:solidFill>
              </a:rPr>
              <a:t>bssh.ac.uk</a:t>
            </a:r>
          </a:p>
        </p:txBody>
      </p:sp>
      <p:pic>
        <p:nvPicPr>
          <p:cNvPr id="22535" name="Picture 9">
            <a:extLst>
              <a:ext uri="{FF2B5EF4-FFF2-40B4-BE49-F238E27FC236}">
                <a16:creationId xmlns:a16="http://schemas.microsoft.com/office/drawing/2014/main" id="{C121F107-18A5-4D6C-865C-71097ED9E3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 t="23595" r="27452"/>
          <a:stretch>
            <a:fillRect/>
          </a:stretch>
        </p:blipFill>
        <p:spPr bwMode="auto">
          <a:xfrm>
            <a:off x="6369050" y="1900238"/>
            <a:ext cx="4976813"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61">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6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3">
            <a:extLst>
              <a:ext uri="{FF2B5EF4-FFF2-40B4-BE49-F238E27FC236}">
                <a16:creationId xmlns:a16="http://schemas.microsoft.com/office/drawing/2014/main" id="{91AADE43-B338-10E1-55DF-717E27A13DAE}"/>
              </a:ext>
            </a:extLst>
          </p:cNvPr>
          <p:cNvSpPr txBox="1">
            <a:spLocks noChangeArrowheads="1"/>
          </p:cNvSpPr>
          <p:nvPr/>
        </p:nvSpPr>
        <p:spPr bwMode="auto">
          <a:xfrm>
            <a:off x="914400" y="530225"/>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6D102F"/>
                </a:solidFill>
              </a:rPr>
              <a:t>Case 5</a:t>
            </a:r>
          </a:p>
        </p:txBody>
      </p:sp>
      <p:cxnSp>
        <p:nvCxnSpPr>
          <p:cNvPr id="8" name="Straight Connector 7">
            <a:extLst>
              <a:ext uri="{FF2B5EF4-FFF2-40B4-BE49-F238E27FC236}">
                <a16:creationId xmlns:a16="http://schemas.microsoft.com/office/drawing/2014/main" id="{71FC3FCD-A0AF-AE17-6A73-A95A36ADF864}"/>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F1994A8-7FD0-9C20-7418-F71CF701F555}"/>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24580" name="Picture 9">
            <a:extLst>
              <a:ext uri="{FF2B5EF4-FFF2-40B4-BE49-F238E27FC236}">
                <a16:creationId xmlns:a16="http://schemas.microsoft.com/office/drawing/2014/main" id="{51908FFC-9B95-979C-004A-EB063957DB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0">
            <a:extLst>
              <a:ext uri="{FF2B5EF4-FFF2-40B4-BE49-F238E27FC236}">
                <a16:creationId xmlns:a16="http://schemas.microsoft.com/office/drawing/2014/main" id="{677DB4E6-93DA-7E45-A310-0D7A7B6B6DAD}"/>
              </a:ext>
            </a:extLst>
          </p:cNvPr>
          <p:cNvSpPr txBox="1">
            <a:spLocks noChangeArrowheads="1"/>
          </p:cNvSpPr>
          <p:nvPr/>
        </p:nvSpPr>
        <p:spPr bwMode="auto">
          <a:xfrm>
            <a:off x="993775" y="1701800"/>
            <a:ext cx="4600575" cy="4094163"/>
          </a:xfrm>
          <a:prstGeom prst="rect">
            <a:avLst/>
          </a:prstGeom>
          <a:noFill/>
          <a:ln>
            <a:noFill/>
          </a:ln>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defRPr/>
            </a:pPr>
            <a:r>
              <a:rPr lang="en-GB" altLang="en-US" sz="2000" dirty="0">
                <a:solidFill>
                  <a:srgbClr val="575958"/>
                </a:solidFill>
              </a:rPr>
              <a:t>A 51 year old man sustained a fracture of the distal radius which was treated in a plaster for 6 weeks.</a:t>
            </a:r>
          </a:p>
          <a:p>
            <a:pPr eaLnBrk="1" hangingPunct="1">
              <a:lnSpc>
                <a:spcPct val="100000"/>
              </a:lnSpc>
              <a:spcBef>
                <a:spcPct val="0"/>
              </a:spcBef>
              <a:defRPr/>
            </a:pPr>
            <a:r>
              <a:rPr lang="en-GB" altLang="en-US" sz="2000" dirty="0">
                <a:solidFill>
                  <a:srgbClr val="575958"/>
                </a:solidFill>
              </a:rPr>
              <a:t>After removing the plaster his thumb appears dropped. He cannot actively extend it.</a:t>
            </a:r>
          </a:p>
          <a:p>
            <a:pPr eaLnBrk="1" hangingPunct="1">
              <a:lnSpc>
                <a:spcPct val="100000"/>
              </a:lnSpc>
              <a:spcBef>
                <a:spcPct val="0"/>
              </a:spcBef>
              <a:defRPr/>
            </a:pPr>
            <a:endParaRPr lang="en-GB" altLang="en-US" sz="2000" dirty="0">
              <a:solidFill>
                <a:srgbClr val="575958"/>
              </a:solidFill>
            </a:endParaRPr>
          </a:p>
          <a:p>
            <a:pPr marL="457200" indent="-457200" eaLnBrk="1" hangingPunct="1">
              <a:lnSpc>
                <a:spcPct val="100000"/>
              </a:lnSpc>
              <a:spcBef>
                <a:spcPct val="0"/>
              </a:spcBef>
              <a:buFont typeface="+mj-lt"/>
              <a:buAutoNum type="arabicPeriod"/>
              <a:defRPr/>
            </a:pPr>
            <a:r>
              <a:rPr lang="en-GB" altLang="en-US" sz="2000" dirty="0">
                <a:solidFill>
                  <a:srgbClr val="575958"/>
                </a:solidFill>
              </a:rPr>
              <a:t>What is the reason for this condition?</a:t>
            </a:r>
          </a:p>
          <a:p>
            <a:pPr marL="457200" indent="-457200" eaLnBrk="1" hangingPunct="1">
              <a:lnSpc>
                <a:spcPct val="100000"/>
              </a:lnSpc>
              <a:spcBef>
                <a:spcPct val="0"/>
              </a:spcBef>
              <a:buFont typeface="+mj-lt"/>
              <a:buAutoNum type="arabicPeriod"/>
              <a:defRPr/>
            </a:pPr>
            <a:r>
              <a:rPr lang="en-GB" altLang="en-US" sz="2000" dirty="0">
                <a:solidFill>
                  <a:srgbClr val="575958"/>
                </a:solidFill>
              </a:rPr>
              <a:t>How will you manage this condition?</a:t>
            </a:r>
          </a:p>
          <a:p>
            <a:pPr marL="457200" indent="-457200" eaLnBrk="1" hangingPunct="1">
              <a:lnSpc>
                <a:spcPct val="100000"/>
              </a:lnSpc>
              <a:spcBef>
                <a:spcPct val="0"/>
              </a:spcBef>
              <a:buFont typeface="+mj-lt"/>
              <a:buAutoNum type="arabicPeriod"/>
              <a:defRPr/>
            </a:pPr>
            <a:r>
              <a:rPr lang="en-GB" altLang="en-US" sz="2000" dirty="0">
                <a:solidFill>
                  <a:srgbClr val="575958"/>
                </a:solidFill>
              </a:rPr>
              <a:t>How will you rehabilitate the patient after repair?</a:t>
            </a:r>
          </a:p>
          <a:p>
            <a:pPr marL="457200" indent="-457200" eaLnBrk="1" hangingPunct="1">
              <a:lnSpc>
                <a:spcPct val="100000"/>
              </a:lnSpc>
              <a:spcBef>
                <a:spcPct val="0"/>
              </a:spcBef>
              <a:buFont typeface="+mj-lt"/>
              <a:buAutoNum type="arabicPeriod"/>
              <a:defRPr/>
            </a:pPr>
            <a:r>
              <a:rPr lang="en-GB" altLang="en-US" sz="2000" dirty="0">
                <a:solidFill>
                  <a:srgbClr val="575958"/>
                </a:solidFill>
              </a:rPr>
              <a:t>Which other condition can you get a similar pathology?</a:t>
            </a:r>
          </a:p>
        </p:txBody>
      </p:sp>
      <p:sp>
        <p:nvSpPr>
          <p:cNvPr id="24582" name="TextBox 11">
            <a:extLst>
              <a:ext uri="{FF2B5EF4-FFF2-40B4-BE49-F238E27FC236}">
                <a16:creationId xmlns:a16="http://schemas.microsoft.com/office/drawing/2014/main" id="{746A1A1A-9C42-BBF4-BBF2-F26C86BFE4B3}"/>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GB" altLang="en-US" sz="2000">
                <a:solidFill>
                  <a:srgbClr val="6D102F"/>
                </a:solidFill>
              </a:rPr>
              <a:t>bssh.ac.uk</a:t>
            </a:r>
          </a:p>
        </p:txBody>
      </p:sp>
      <p:pic>
        <p:nvPicPr>
          <p:cNvPr id="24583" name="Picture 10">
            <a:extLst>
              <a:ext uri="{FF2B5EF4-FFF2-40B4-BE49-F238E27FC236}">
                <a16:creationId xmlns:a16="http://schemas.microsoft.com/office/drawing/2014/main" id="{DBA7CA1E-7B33-56FC-484B-9D28EB745E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288" y="1893888"/>
            <a:ext cx="4600575"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a:extLst>
              <a:ext uri="{FF2B5EF4-FFF2-40B4-BE49-F238E27FC236}">
                <a16:creationId xmlns:a16="http://schemas.microsoft.com/office/drawing/2014/main" id="{B834211E-3432-31A1-63B2-F0C1002971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extBox 4">
            <a:extLst>
              <a:ext uri="{FF2B5EF4-FFF2-40B4-BE49-F238E27FC236}">
                <a16:creationId xmlns:a16="http://schemas.microsoft.com/office/drawing/2014/main" id="{8B4C8968-C693-8D82-1048-91F0FF9090FB}"/>
              </a:ext>
            </a:extLst>
          </p:cNvPr>
          <p:cNvSpPr txBox="1">
            <a:spLocks noChangeArrowheads="1"/>
          </p:cNvSpPr>
          <p:nvPr/>
        </p:nvSpPr>
        <p:spPr bwMode="auto">
          <a:xfrm>
            <a:off x="1062038" y="3165475"/>
            <a:ext cx="7767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b="1">
                <a:solidFill>
                  <a:srgbClr val="6D102F"/>
                </a:solidFill>
              </a:rPr>
              <a:t>For further information please </a:t>
            </a:r>
          </a:p>
          <a:p>
            <a:pPr eaLnBrk="1" hangingPunct="1">
              <a:lnSpc>
                <a:spcPct val="100000"/>
              </a:lnSpc>
              <a:spcBef>
                <a:spcPct val="0"/>
              </a:spcBef>
              <a:buFontTx/>
              <a:buNone/>
            </a:pPr>
            <a:r>
              <a:rPr lang="en-GB" altLang="en-US" sz="2000" b="1">
                <a:solidFill>
                  <a:srgbClr val="6D102F"/>
                </a:solidFill>
              </a:rPr>
              <a:t>get in touch via the channels below:</a:t>
            </a:r>
          </a:p>
        </p:txBody>
      </p:sp>
      <p:pic>
        <p:nvPicPr>
          <p:cNvPr id="21507" name="Picture 6">
            <a:extLst>
              <a:ext uri="{FF2B5EF4-FFF2-40B4-BE49-F238E27FC236}">
                <a16:creationId xmlns:a16="http://schemas.microsoft.com/office/drawing/2014/main" id="{5CF9A7D6-5099-8FA4-E3AD-C3F4B5FEA848}"/>
              </a:ext>
            </a:extLst>
          </p:cNvPr>
          <p:cNvPicPr>
            <a:picLocks noChangeAspect="1"/>
          </p:cNvPicPr>
          <p:nvPr/>
        </p:nvPicPr>
        <p:blipFill>
          <a:blip r:embed="rId3">
            <a:extLst>
              <a:ext uri="{28A0092B-C50C-407E-A947-70E740481C1C}">
                <a14:useLocalDpi xmlns:a14="http://schemas.microsoft.com/office/drawing/2010/main" val="0"/>
              </a:ext>
            </a:extLst>
          </a:blip>
          <a:srcRect t="31161"/>
          <a:stretch>
            <a:fillRect/>
          </a:stretch>
        </p:blipFill>
        <p:spPr bwMode="auto">
          <a:xfrm>
            <a:off x="757238" y="4784725"/>
            <a:ext cx="88487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TotalTime>
  <Words>1546</Words>
  <Application>Microsoft Office PowerPoint</Application>
  <PresentationFormat>Widescreen</PresentationFormat>
  <Paragraphs>119</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a Presentation</dc:title>
  <dc:subject/>
  <dc:creator>Orians, A.J.</dc:creator>
  <cp:keywords/>
  <dc:description/>
  <cp:lastModifiedBy>George Hourston</cp:lastModifiedBy>
  <cp:revision>32</cp:revision>
  <dcterms:modified xsi:type="dcterms:W3CDTF">2023-03-18T16:55:52Z</dcterms:modified>
  <cp:category/>
</cp:coreProperties>
</file>