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7"/>
          <p:cNvSpPr txBox="1"/>
          <p:nvPr/>
        </p:nvSpPr>
        <p:spPr>
          <a:xfrm>
            <a:off x="1030511" y="3016176"/>
            <a:ext cx="10405111" cy="2468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000">
                <a:solidFill>
                  <a:srgbClr val="6D102F"/>
                </a:solidFill>
              </a:defRPr>
            </a:pPr>
            <a:r>
              <a:t>Global Hand Teaching Programme</a:t>
            </a:r>
            <a:endParaRPr sz="2800"/>
          </a:p>
          <a:p>
            <a:pPr>
              <a:defRPr b="1" sz="4000">
                <a:solidFill>
                  <a:srgbClr val="6D102F"/>
                </a:solidFill>
              </a:defRPr>
            </a:pPr>
          </a:p>
          <a:p>
            <a:pPr>
              <a:defRPr b="1" sz="4000">
                <a:solidFill>
                  <a:srgbClr val="6D102F"/>
                </a:solidFill>
              </a:defRPr>
            </a:pPr>
          </a:p>
          <a:p>
            <a:pPr>
              <a:defRPr b="1" sz="4000">
                <a:solidFill>
                  <a:srgbClr val="6D102F"/>
                </a:solidFill>
              </a:defRPr>
            </a:pPr>
            <a:r>
              <a:t>Cases for Wound Healing and Complications</a:t>
            </a:r>
          </a:p>
        </p:txBody>
      </p:sp>
      <p:pic>
        <p:nvPicPr>
          <p:cNvPr id="9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5998" y="235763"/>
            <a:ext cx="3714023" cy="2468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3"/>
          <p:cNvSpPr txBox="1"/>
          <p:nvPr/>
        </p:nvSpPr>
        <p:spPr>
          <a:xfrm>
            <a:off x="960119" y="530225"/>
            <a:ext cx="89239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D102F"/>
                </a:solidFill>
              </a:defRPr>
            </a:lvl1pPr>
          </a:lstStyle>
          <a:p>
            <a:pPr/>
            <a:r>
              <a:t>Case 1</a:t>
            </a:r>
          </a:p>
        </p:txBody>
      </p:sp>
      <p:sp>
        <p:nvSpPr>
          <p:cNvPr id="99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0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0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10"/>
          <p:cNvSpPr txBox="1"/>
          <p:nvPr/>
        </p:nvSpPr>
        <p:spPr>
          <a:xfrm>
            <a:off x="563144" y="1560761"/>
            <a:ext cx="7674611" cy="2473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18 year old man with this wound to his left hand following an injury left to heal by secondary intention 2 years ago.</a:t>
            </a:r>
            <a:endParaRPr sz="2800"/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is the difference between keloid and hypertrophic scars?</a:t>
            </a:r>
            <a:endParaRPr sz="2800"/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are your management options for this patient?</a:t>
            </a:r>
            <a:endParaRPr sz="2800"/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</a:p>
        </p:txBody>
      </p:sp>
      <p:sp>
        <p:nvSpPr>
          <p:cNvPr id="103" name="TextBox 11"/>
          <p:cNvSpPr txBox="1"/>
          <p:nvPr/>
        </p:nvSpPr>
        <p:spPr>
          <a:xfrm>
            <a:off x="9616757" y="6110287"/>
            <a:ext cx="1683387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6D102F"/>
                </a:solidFill>
              </a:defRPr>
            </a:lvl1pPr>
          </a:lstStyle>
          <a:p>
            <a:pPr/>
            <a:r>
              <a:t>bssh.ac.uk</a:t>
            </a:r>
          </a:p>
        </p:txBody>
      </p:sp>
      <p:sp>
        <p:nvSpPr>
          <p:cNvPr id="104" name="Li, K., Nicoli, F., Cui, C. et al. Treatment of hypertrophic scars and keloids using an intralesional 1470 nm bare-fibre diode laser: a novel efficient minimally-invasive technique."/>
          <p:cNvSpPr txBox="1"/>
          <p:nvPr/>
        </p:nvSpPr>
        <p:spPr>
          <a:xfrm>
            <a:off x="6721850" y="5578319"/>
            <a:ext cx="5198289" cy="267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6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Li, K., Nicoli, F., Cui, C. </a:t>
            </a:r>
            <a:r>
              <a:rPr i="1"/>
              <a:t>et al.</a:t>
            </a:r>
            <a:r>
              <a:t> Treatment of hypertrophic scars and keloids using an intralesional 1470 nm bare-fibre diode laser: a novel efficient minimally-invasive technique.</a:t>
            </a:r>
          </a:p>
        </p:txBody>
      </p:sp>
      <p:pic>
        <p:nvPicPr>
          <p:cNvPr id="105" name="Screenshot 2023-04-10 at 17.25.49.png" descr="Screenshot 2023-04-10 at 17.25.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9946" y="1928381"/>
            <a:ext cx="3685010" cy="3404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3"/>
          <p:cNvSpPr txBox="1"/>
          <p:nvPr/>
        </p:nvSpPr>
        <p:spPr>
          <a:xfrm>
            <a:off x="960119" y="530225"/>
            <a:ext cx="89239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D102F"/>
                </a:solidFill>
              </a:defRPr>
            </a:lvl1pPr>
          </a:lstStyle>
          <a:p>
            <a:pPr/>
            <a:r>
              <a:t>Case 2</a:t>
            </a:r>
          </a:p>
        </p:txBody>
      </p:sp>
      <p:sp>
        <p:nvSpPr>
          <p:cNvPr id="108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1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0"/>
          <p:cNvSpPr txBox="1"/>
          <p:nvPr/>
        </p:nvSpPr>
        <p:spPr>
          <a:xfrm>
            <a:off x="1039494" y="1811338"/>
            <a:ext cx="7674611" cy="1864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68 year old man with amputation of left thumb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factors are important to establish in this patient’s history to give you an idea of wound healing potential and success of a replant?</a:t>
            </a:r>
          </a:p>
          <a:p>
            <a:pPr>
              <a:defRPr sz="2000">
                <a:solidFill>
                  <a:srgbClr val="575958"/>
                </a:solidFill>
              </a:defRPr>
            </a:pPr>
          </a:p>
        </p:txBody>
      </p:sp>
      <p:sp>
        <p:nvSpPr>
          <p:cNvPr id="112" name="TextBox 11"/>
          <p:cNvSpPr txBox="1"/>
          <p:nvPr/>
        </p:nvSpPr>
        <p:spPr>
          <a:xfrm>
            <a:off x="9616757" y="6110287"/>
            <a:ext cx="1683387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6D102F"/>
                </a:solidFill>
              </a:defRPr>
            </a:lvl1pPr>
          </a:lstStyle>
          <a:p>
            <a:pPr/>
            <a:r>
              <a:t>bssh.ac.uk</a:t>
            </a:r>
          </a:p>
        </p:txBody>
      </p:sp>
      <p:pic>
        <p:nvPicPr>
          <p:cNvPr id="113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93544" y="3125028"/>
            <a:ext cx="3454401" cy="234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http://www.boneschool.com/upper-limb/hand/replants"/>
          <p:cNvSpPr txBox="1"/>
          <p:nvPr/>
        </p:nvSpPr>
        <p:spPr>
          <a:xfrm>
            <a:off x="8687477" y="5563058"/>
            <a:ext cx="2996678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http://www.boneschool.com/upper-limb/hand/replants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3"/>
          <p:cNvSpPr txBox="1"/>
          <p:nvPr/>
        </p:nvSpPr>
        <p:spPr>
          <a:xfrm>
            <a:off x="960119" y="530225"/>
            <a:ext cx="89239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D102F"/>
                </a:solidFill>
              </a:defRPr>
            </a:lvl1pPr>
          </a:lstStyle>
          <a:p>
            <a:pPr/>
            <a:r>
              <a:t>Case 3</a:t>
            </a:r>
          </a:p>
        </p:txBody>
      </p:sp>
      <p:sp>
        <p:nvSpPr>
          <p:cNvPr id="117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8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1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0"/>
          <p:cNvSpPr txBox="1"/>
          <p:nvPr/>
        </p:nvSpPr>
        <p:spPr>
          <a:xfrm>
            <a:off x="35296" y="1887309"/>
            <a:ext cx="7674611" cy="3083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54 year old woman with type 1 diabetes, 20 year history of smoking and obesity has a non healing chronic wound.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Describe the phases of wound healing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How does smoking and diabetes affect wound healing on a pathological basis?</a:t>
            </a:r>
          </a:p>
          <a:p>
            <a:pPr>
              <a:defRPr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other factors from the image could be contributing to poor healing?</a:t>
            </a:r>
          </a:p>
        </p:txBody>
      </p:sp>
      <p:sp>
        <p:nvSpPr>
          <p:cNvPr id="121" name="TextBox 11"/>
          <p:cNvSpPr txBox="1"/>
          <p:nvPr/>
        </p:nvSpPr>
        <p:spPr>
          <a:xfrm>
            <a:off x="9616757" y="6110287"/>
            <a:ext cx="1683387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6D102F"/>
                </a:solidFill>
              </a:defRPr>
            </a:lvl1pPr>
          </a:lstStyle>
          <a:p>
            <a:pPr/>
            <a:r>
              <a:t>bssh.ac.uk</a:t>
            </a:r>
          </a:p>
        </p:txBody>
      </p:sp>
      <p:sp>
        <p:nvSpPr>
          <p:cNvPr id="122" name="York B et al. Diagnosis: Chronic Osteomyelitis…"/>
          <p:cNvSpPr txBox="1"/>
          <p:nvPr/>
        </p:nvSpPr>
        <p:spPr>
          <a:xfrm>
            <a:off x="9117032" y="5504603"/>
            <a:ext cx="2682836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000">
                <a:solidFill>
                  <a:srgbClr val="111111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York B et al. Diagnosis: Chronic Osteomyelitis</a:t>
            </a:r>
          </a:p>
          <a:p>
            <a:pPr defTabSz="457200">
              <a:defRPr sz="1000">
                <a:solidFill>
                  <a:srgbClr val="111111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Eplasty. 2014</a:t>
            </a:r>
          </a:p>
        </p:txBody>
      </p:sp>
      <p:pic>
        <p:nvPicPr>
          <p:cNvPr id="123" name="Screenshot 2023-04-10 at 17.38.29.png" descr="Screenshot 2023-04-10 at 17.38.2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95389" y="2220117"/>
            <a:ext cx="4776759" cy="2820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Box 4"/>
          <p:cNvSpPr txBox="1"/>
          <p:nvPr/>
        </p:nvSpPr>
        <p:spPr>
          <a:xfrm>
            <a:off x="1107757" y="3165475"/>
            <a:ext cx="7676197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6D102F"/>
                </a:solidFill>
              </a:defRPr>
            </a:pPr>
            <a:r>
              <a:t>For further information please </a:t>
            </a:r>
            <a:endParaRPr sz="2800"/>
          </a:p>
          <a:p>
            <a:pPr>
              <a:defRPr b="1" sz="2000">
                <a:solidFill>
                  <a:srgbClr val="6D102F"/>
                </a:solidFill>
              </a:defRPr>
            </a:pPr>
            <a:r>
              <a:t>get in touch via the channels below:</a:t>
            </a:r>
          </a:p>
        </p:txBody>
      </p:sp>
      <p:pic>
        <p:nvPicPr>
          <p:cNvPr id="12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0" t="31161" r="0" b="0"/>
          <a:stretch>
            <a:fillRect/>
          </a:stretch>
        </p:blipFill>
        <p:spPr>
          <a:xfrm>
            <a:off x="757237" y="4784725"/>
            <a:ext cx="8848726" cy="180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